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65" r:id="rId3"/>
    <p:sldId id="257" r:id="rId4"/>
    <p:sldId id="258" r:id="rId5"/>
    <p:sldId id="260" r:id="rId6"/>
    <p:sldId id="261" r:id="rId7"/>
    <p:sldId id="264" r:id="rId8"/>
    <p:sldId id="262" r:id="rId9"/>
    <p:sldId id="263" r:id="rId10"/>
    <p:sldId id="267" r:id="rId11"/>
    <p:sldId id="266" r:id="rId12"/>
    <p:sldId id="268" r:id="rId13"/>
    <p:sldId id="270" r:id="rId14"/>
    <p:sldId id="272" r:id="rId15"/>
    <p:sldId id="273" r:id="rId16"/>
    <p:sldId id="274" r:id="rId17"/>
    <p:sldId id="275" r:id="rId18"/>
    <p:sldId id="276" r:id="rId19"/>
    <p:sldId id="25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7F2"/>
    <a:srgbClr val="82AFBF"/>
    <a:srgbClr val="1B3144"/>
    <a:srgbClr val="CDDC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105" d="100"/>
          <a:sy n="105" d="100"/>
        </p:scale>
        <p:origin x="83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DD789D-A5A2-4C4B-8A1A-64EBEAFFE3C9}" type="datetimeFigureOut">
              <a:rPr lang="en-US" smtClean="0"/>
              <a:t>2/17/2026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FA801A-BE76-4C7F-A61F-A2B601F2442B}" type="slidenum">
              <a:rPr lang="en-US" smtClean="0"/>
              <a:t>‹#›</a:t>
            </a:fld>
            <a:endParaRPr lang="en-US"/>
          </a:p>
        </p:txBody>
      </p:sp>
    </p:spTree>
    <p:extLst>
      <p:ext uri="{BB962C8B-B14F-4D97-AF65-F5344CB8AC3E}">
        <p14:creationId xmlns:p14="http://schemas.microsoft.com/office/powerpoint/2010/main" val="608754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D004F-123D-47FB-2818-BEECF0712C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52F2BA-DEEF-B7F3-1A4D-BA564976B8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BA59D7-615B-E05D-AD4E-8F251413D1B0}"/>
              </a:ext>
            </a:extLst>
          </p:cNvPr>
          <p:cNvSpPr>
            <a:spLocks noGrp="1"/>
          </p:cNvSpPr>
          <p:nvPr>
            <p:ph type="dt" sz="half" idx="10"/>
          </p:nvPr>
        </p:nvSpPr>
        <p:spPr/>
        <p:txBody>
          <a:bodyPr/>
          <a:lstStyle/>
          <a:p>
            <a:fld id="{9D7C7FC9-EE59-4618-864C-45A248B6176A}" type="datetime1">
              <a:rPr lang="en-US" smtClean="0"/>
              <a:t>2/17/2026</a:t>
            </a:fld>
            <a:endParaRPr lang="en-US"/>
          </a:p>
        </p:txBody>
      </p:sp>
      <p:sp>
        <p:nvSpPr>
          <p:cNvPr id="5" name="Footer Placeholder 4">
            <a:extLst>
              <a:ext uri="{FF2B5EF4-FFF2-40B4-BE49-F238E27FC236}">
                <a16:creationId xmlns:a16="http://schemas.microsoft.com/office/drawing/2014/main" id="{6301D2E8-C336-64E6-F661-059A0DCFA40B}"/>
              </a:ext>
            </a:extLst>
          </p:cNvPr>
          <p:cNvSpPr>
            <a:spLocks noGrp="1"/>
          </p:cNvSpPr>
          <p:nvPr>
            <p:ph type="ftr" sz="quarter" idx="11"/>
          </p:nvPr>
        </p:nvSpPr>
        <p:spPr/>
        <p:txBody>
          <a:bodyPr/>
          <a:lstStyle/>
          <a:p>
            <a:r>
              <a:rPr lang="en-US"/>
              <a:t>GMFS</a:t>
            </a:r>
          </a:p>
        </p:txBody>
      </p:sp>
      <p:sp>
        <p:nvSpPr>
          <p:cNvPr id="6" name="Slide Number Placeholder 5">
            <a:extLst>
              <a:ext uri="{FF2B5EF4-FFF2-40B4-BE49-F238E27FC236}">
                <a16:creationId xmlns:a16="http://schemas.microsoft.com/office/drawing/2014/main" id="{98C5A85E-BB85-3310-433B-D3700FCF929D}"/>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1727508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EE3F9-9B45-929C-291A-689B62F8A8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0B98A7-AE59-5620-8385-2200D62965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8B8B8A-D551-E0D4-A8EC-CDB7C27AD447}"/>
              </a:ext>
            </a:extLst>
          </p:cNvPr>
          <p:cNvSpPr>
            <a:spLocks noGrp="1"/>
          </p:cNvSpPr>
          <p:nvPr>
            <p:ph type="dt" sz="half" idx="10"/>
          </p:nvPr>
        </p:nvSpPr>
        <p:spPr/>
        <p:txBody>
          <a:bodyPr/>
          <a:lstStyle/>
          <a:p>
            <a:fld id="{E41D99DC-85F6-4C05-9D5B-3BE728DB6769}" type="datetime1">
              <a:rPr lang="en-US" smtClean="0"/>
              <a:t>2/17/2026</a:t>
            </a:fld>
            <a:endParaRPr lang="en-US"/>
          </a:p>
        </p:txBody>
      </p:sp>
      <p:sp>
        <p:nvSpPr>
          <p:cNvPr id="5" name="Footer Placeholder 4">
            <a:extLst>
              <a:ext uri="{FF2B5EF4-FFF2-40B4-BE49-F238E27FC236}">
                <a16:creationId xmlns:a16="http://schemas.microsoft.com/office/drawing/2014/main" id="{6AEC8D35-AE8D-18E5-FDF5-970699B4C8E7}"/>
              </a:ext>
            </a:extLst>
          </p:cNvPr>
          <p:cNvSpPr>
            <a:spLocks noGrp="1"/>
          </p:cNvSpPr>
          <p:nvPr>
            <p:ph type="ftr" sz="quarter" idx="11"/>
          </p:nvPr>
        </p:nvSpPr>
        <p:spPr/>
        <p:txBody>
          <a:bodyPr/>
          <a:lstStyle/>
          <a:p>
            <a:r>
              <a:rPr lang="en-US"/>
              <a:t>GMFS</a:t>
            </a:r>
          </a:p>
        </p:txBody>
      </p:sp>
      <p:sp>
        <p:nvSpPr>
          <p:cNvPr id="6" name="Slide Number Placeholder 5">
            <a:extLst>
              <a:ext uri="{FF2B5EF4-FFF2-40B4-BE49-F238E27FC236}">
                <a16:creationId xmlns:a16="http://schemas.microsoft.com/office/drawing/2014/main" id="{B17752A5-4C6E-0245-441C-392E36C92002}"/>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48267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407D9D-CC72-BD03-CF49-841EB7CFEA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7002610-D67F-5D6D-0F48-B4D71CE998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91303-8179-A6E2-9DFD-F3E928A0B1FB}"/>
              </a:ext>
            </a:extLst>
          </p:cNvPr>
          <p:cNvSpPr>
            <a:spLocks noGrp="1"/>
          </p:cNvSpPr>
          <p:nvPr>
            <p:ph type="dt" sz="half" idx="10"/>
          </p:nvPr>
        </p:nvSpPr>
        <p:spPr/>
        <p:txBody>
          <a:bodyPr/>
          <a:lstStyle/>
          <a:p>
            <a:fld id="{B8CB4DF1-13C8-42C7-AD0A-C2EB6BAC20C3}" type="datetime1">
              <a:rPr lang="en-US" smtClean="0"/>
              <a:t>2/17/2026</a:t>
            </a:fld>
            <a:endParaRPr lang="en-US"/>
          </a:p>
        </p:txBody>
      </p:sp>
      <p:sp>
        <p:nvSpPr>
          <p:cNvPr id="5" name="Footer Placeholder 4">
            <a:extLst>
              <a:ext uri="{FF2B5EF4-FFF2-40B4-BE49-F238E27FC236}">
                <a16:creationId xmlns:a16="http://schemas.microsoft.com/office/drawing/2014/main" id="{E83EB32D-E1DD-0786-FD1A-21A7C3267D2E}"/>
              </a:ext>
            </a:extLst>
          </p:cNvPr>
          <p:cNvSpPr>
            <a:spLocks noGrp="1"/>
          </p:cNvSpPr>
          <p:nvPr>
            <p:ph type="ftr" sz="quarter" idx="11"/>
          </p:nvPr>
        </p:nvSpPr>
        <p:spPr/>
        <p:txBody>
          <a:bodyPr/>
          <a:lstStyle/>
          <a:p>
            <a:r>
              <a:rPr lang="en-US"/>
              <a:t>GMFS</a:t>
            </a:r>
          </a:p>
        </p:txBody>
      </p:sp>
      <p:sp>
        <p:nvSpPr>
          <p:cNvPr id="6" name="Slide Number Placeholder 5">
            <a:extLst>
              <a:ext uri="{FF2B5EF4-FFF2-40B4-BE49-F238E27FC236}">
                <a16:creationId xmlns:a16="http://schemas.microsoft.com/office/drawing/2014/main" id="{F0CBC239-EAA2-C198-2663-7311BEFB7AF4}"/>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83163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B7605-B9AC-9BF1-7718-13C9BF3CEA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1CB1F-7AAC-FFA0-8B42-F585A281FF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3209D-FAC7-C4B2-2A3A-28C09B243876}"/>
              </a:ext>
            </a:extLst>
          </p:cNvPr>
          <p:cNvSpPr>
            <a:spLocks noGrp="1"/>
          </p:cNvSpPr>
          <p:nvPr>
            <p:ph type="dt" sz="half" idx="10"/>
          </p:nvPr>
        </p:nvSpPr>
        <p:spPr/>
        <p:txBody>
          <a:bodyPr/>
          <a:lstStyle/>
          <a:p>
            <a:fld id="{CC8974E6-2E16-47E5-BE61-69C5F347BB4B}" type="datetime1">
              <a:rPr lang="en-US" smtClean="0"/>
              <a:t>2/17/2026</a:t>
            </a:fld>
            <a:endParaRPr lang="en-US"/>
          </a:p>
        </p:txBody>
      </p:sp>
      <p:sp>
        <p:nvSpPr>
          <p:cNvPr id="5" name="Footer Placeholder 4">
            <a:extLst>
              <a:ext uri="{FF2B5EF4-FFF2-40B4-BE49-F238E27FC236}">
                <a16:creationId xmlns:a16="http://schemas.microsoft.com/office/drawing/2014/main" id="{40960457-B21D-0C6E-41DB-F6246BD6453E}"/>
              </a:ext>
            </a:extLst>
          </p:cNvPr>
          <p:cNvSpPr>
            <a:spLocks noGrp="1"/>
          </p:cNvSpPr>
          <p:nvPr>
            <p:ph type="ftr" sz="quarter" idx="11"/>
          </p:nvPr>
        </p:nvSpPr>
        <p:spPr/>
        <p:txBody>
          <a:bodyPr/>
          <a:lstStyle/>
          <a:p>
            <a:r>
              <a:rPr lang="en-US"/>
              <a:t>GMFS</a:t>
            </a:r>
          </a:p>
        </p:txBody>
      </p:sp>
      <p:sp>
        <p:nvSpPr>
          <p:cNvPr id="6" name="Slide Number Placeholder 5">
            <a:extLst>
              <a:ext uri="{FF2B5EF4-FFF2-40B4-BE49-F238E27FC236}">
                <a16:creationId xmlns:a16="http://schemas.microsoft.com/office/drawing/2014/main" id="{B765E8EF-8989-31F3-1674-C6AD7F46D214}"/>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323805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315D9-D11F-C4E3-C1F2-0B78A55F29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2A14BC-35EC-82B7-2357-A65AFD9DF2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89375E-FBB6-3BD0-95C6-BD151E0E1968}"/>
              </a:ext>
            </a:extLst>
          </p:cNvPr>
          <p:cNvSpPr>
            <a:spLocks noGrp="1"/>
          </p:cNvSpPr>
          <p:nvPr>
            <p:ph type="dt" sz="half" idx="10"/>
          </p:nvPr>
        </p:nvSpPr>
        <p:spPr/>
        <p:txBody>
          <a:bodyPr/>
          <a:lstStyle/>
          <a:p>
            <a:fld id="{5ADD4F76-59F5-4EF6-AC5F-1F4A7AC6293E}" type="datetime1">
              <a:rPr lang="en-US" smtClean="0"/>
              <a:t>2/17/2026</a:t>
            </a:fld>
            <a:endParaRPr lang="en-US"/>
          </a:p>
        </p:txBody>
      </p:sp>
      <p:sp>
        <p:nvSpPr>
          <p:cNvPr id="5" name="Footer Placeholder 4">
            <a:extLst>
              <a:ext uri="{FF2B5EF4-FFF2-40B4-BE49-F238E27FC236}">
                <a16:creationId xmlns:a16="http://schemas.microsoft.com/office/drawing/2014/main" id="{5E3BE35B-21F7-2E9D-AFDA-0F6565170053}"/>
              </a:ext>
            </a:extLst>
          </p:cNvPr>
          <p:cNvSpPr>
            <a:spLocks noGrp="1"/>
          </p:cNvSpPr>
          <p:nvPr>
            <p:ph type="ftr" sz="quarter" idx="11"/>
          </p:nvPr>
        </p:nvSpPr>
        <p:spPr/>
        <p:txBody>
          <a:bodyPr/>
          <a:lstStyle/>
          <a:p>
            <a:r>
              <a:rPr lang="en-US"/>
              <a:t>GMFS</a:t>
            </a:r>
          </a:p>
        </p:txBody>
      </p:sp>
      <p:sp>
        <p:nvSpPr>
          <p:cNvPr id="6" name="Slide Number Placeholder 5">
            <a:extLst>
              <a:ext uri="{FF2B5EF4-FFF2-40B4-BE49-F238E27FC236}">
                <a16:creationId xmlns:a16="http://schemas.microsoft.com/office/drawing/2014/main" id="{F09DA249-082E-CA34-706A-FB6958A62A2B}"/>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62758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6952C-A0CB-883F-5F70-3608D74D3E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1BB259-ADEC-19A4-E93F-CE03481C25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01276F-35DB-3015-F6D2-D7F93CDB15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857D3D-2592-3867-9E38-27B6111AB519}"/>
              </a:ext>
            </a:extLst>
          </p:cNvPr>
          <p:cNvSpPr>
            <a:spLocks noGrp="1"/>
          </p:cNvSpPr>
          <p:nvPr>
            <p:ph type="dt" sz="half" idx="10"/>
          </p:nvPr>
        </p:nvSpPr>
        <p:spPr/>
        <p:txBody>
          <a:bodyPr/>
          <a:lstStyle/>
          <a:p>
            <a:fld id="{5EFE274A-0C5E-45D1-8416-EC675069106B}" type="datetime1">
              <a:rPr lang="en-US" smtClean="0"/>
              <a:t>2/17/2026</a:t>
            </a:fld>
            <a:endParaRPr lang="en-US"/>
          </a:p>
        </p:txBody>
      </p:sp>
      <p:sp>
        <p:nvSpPr>
          <p:cNvPr id="6" name="Footer Placeholder 5">
            <a:extLst>
              <a:ext uri="{FF2B5EF4-FFF2-40B4-BE49-F238E27FC236}">
                <a16:creationId xmlns:a16="http://schemas.microsoft.com/office/drawing/2014/main" id="{81B27592-E964-E213-E70D-B2922570C664}"/>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429AE0AB-E980-944D-C33A-DE750CB4413E}"/>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369747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02C0A-9DAA-EA4E-E171-21984D03F8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EC6286-B2F6-5AA2-E0B9-5A9FC4ACF9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28E8E-31BD-2C86-6AD5-D8B32BE4CD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92D63F-4FEB-4792-1C99-3B00940A9C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AECE6A-BA67-F11F-3AE1-AA41AFACF1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119023-EDCC-296E-8425-62B7575E4B7C}"/>
              </a:ext>
            </a:extLst>
          </p:cNvPr>
          <p:cNvSpPr>
            <a:spLocks noGrp="1"/>
          </p:cNvSpPr>
          <p:nvPr>
            <p:ph type="dt" sz="half" idx="10"/>
          </p:nvPr>
        </p:nvSpPr>
        <p:spPr/>
        <p:txBody>
          <a:bodyPr/>
          <a:lstStyle/>
          <a:p>
            <a:fld id="{8215F109-8C85-4859-92E4-AF29C0A223EC}" type="datetime1">
              <a:rPr lang="en-US" smtClean="0"/>
              <a:t>2/17/2026</a:t>
            </a:fld>
            <a:endParaRPr lang="en-US"/>
          </a:p>
        </p:txBody>
      </p:sp>
      <p:sp>
        <p:nvSpPr>
          <p:cNvPr id="8" name="Footer Placeholder 7">
            <a:extLst>
              <a:ext uri="{FF2B5EF4-FFF2-40B4-BE49-F238E27FC236}">
                <a16:creationId xmlns:a16="http://schemas.microsoft.com/office/drawing/2014/main" id="{8A27A64E-2BCA-0E8A-418F-0D88012574EE}"/>
              </a:ext>
            </a:extLst>
          </p:cNvPr>
          <p:cNvSpPr>
            <a:spLocks noGrp="1"/>
          </p:cNvSpPr>
          <p:nvPr>
            <p:ph type="ftr" sz="quarter" idx="11"/>
          </p:nvPr>
        </p:nvSpPr>
        <p:spPr/>
        <p:txBody>
          <a:bodyPr/>
          <a:lstStyle/>
          <a:p>
            <a:r>
              <a:rPr lang="en-US"/>
              <a:t>GMFS</a:t>
            </a:r>
          </a:p>
        </p:txBody>
      </p:sp>
      <p:sp>
        <p:nvSpPr>
          <p:cNvPr id="9" name="Slide Number Placeholder 8">
            <a:extLst>
              <a:ext uri="{FF2B5EF4-FFF2-40B4-BE49-F238E27FC236}">
                <a16:creationId xmlns:a16="http://schemas.microsoft.com/office/drawing/2014/main" id="{504A0454-C809-F22F-5DDC-2DABB1ECEAE9}"/>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2866639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B9714-282C-9A8F-0C81-8BFD4A08EE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9E92DA-7294-2F2F-5CAE-8106149EE3F0}"/>
              </a:ext>
            </a:extLst>
          </p:cNvPr>
          <p:cNvSpPr>
            <a:spLocks noGrp="1"/>
          </p:cNvSpPr>
          <p:nvPr>
            <p:ph type="dt" sz="half" idx="10"/>
          </p:nvPr>
        </p:nvSpPr>
        <p:spPr/>
        <p:txBody>
          <a:bodyPr/>
          <a:lstStyle/>
          <a:p>
            <a:fld id="{1550D3D0-C920-40F2-BB80-5B2A729AA9F5}" type="datetime1">
              <a:rPr lang="en-US" smtClean="0"/>
              <a:t>2/17/2026</a:t>
            </a:fld>
            <a:endParaRPr lang="en-US"/>
          </a:p>
        </p:txBody>
      </p:sp>
      <p:sp>
        <p:nvSpPr>
          <p:cNvPr id="4" name="Footer Placeholder 3">
            <a:extLst>
              <a:ext uri="{FF2B5EF4-FFF2-40B4-BE49-F238E27FC236}">
                <a16:creationId xmlns:a16="http://schemas.microsoft.com/office/drawing/2014/main" id="{EF8573C7-38AD-144D-5C1C-D17942669A06}"/>
              </a:ext>
            </a:extLst>
          </p:cNvPr>
          <p:cNvSpPr>
            <a:spLocks noGrp="1"/>
          </p:cNvSpPr>
          <p:nvPr>
            <p:ph type="ftr" sz="quarter" idx="11"/>
          </p:nvPr>
        </p:nvSpPr>
        <p:spPr/>
        <p:txBody>
          <a:bodyPr/>
          <a:lstStyle/>
          <a:p>
            <a:r>
              <a:rPr lang="en-US"/>
              <a:t>GMFS</a:t>
            </a:r>
          </a:p>
        </p:txBody>
      </p:sp>
      <p:sp>
        <p:nvSpPr>
          <p:cNvPr id="5" name="Slide Number Placeholder 4">
            <a:extLst>
              <a:ext uri="{FF2B5EF4-FFF2-40B4-BE49-F238E27FC236}">
                <a16:creationId xmlns:a16="http://schemas.microsoft.com/office/drawing/2014/main" id="{0DB259E2-AB74-D871-FE73-9EBCF57B194A}"/>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4245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9E3059-53FE-B303-6024-40D659EBCE77}"/>
              </a:ext>
            </a:extLst>
          </p:cNvPr>
          <p:cNvSpPr>
            <a:spLocks noGrp="1"/>
          </p:cNvSpPr>
          <p:nvPr>
            <p:ph type="dt" sz="half" idx="10"/>
          </p:nvPr>
        </p:nvSpPr>
        <p:spPr/>
        <p:txBody>
          <a:bodyPr/>
          <a:lstStyle/>
          <a:p>
            <a:fld id="{0D130935-98FC-4FA1-B410-24D912B8D4EC}" type="datetime1">
              <a:rPr lang="en-US" smtClean="0"/>
              <a:t>2/17/2026</a:t>
            </a:fld>
            <a:endParaRPr lang="en-US"/>
          </a:p>
        </p:txBody>
      </p:sp>
      <p:sp>
        <p:nvSpPr>
          <p:cNvPr id="3" name="Footer Placeholder 2">
            <a:extLst>
              <a:ext uri="{FF2B5EF4-FFF2-40B4-BE49-F238E27FC236}">
                <a16:creationId xmlns:a16="http://schemas.microsoft.com/office/drawing/2014/main" id="{AFE58208-1380-3E6A-A793-ED82DBA57F7F}"/>
              </a:ext>
            </a:extLst>
          </p:cNvPr>
          <p:cNvSpPr>
            <a:spLocks noGrp="1"/>
          </p:cNvSpPr>
          <p:nvPr>
            <p:ph type="ftr" sz="quarter" idx="11"/>
          </p:nvPr>
        </p:nvSpPr>
        <p:spPr/>
        <p:txBody>
          <a:bodyPr/>
          <a:lstStyle/>
          <a:p>
            <a:r>
              <a:rPr lang="en-US"/>
              <a:t>GMFS</a:t>
            </a:r>
          </a:p>
        </p:txBody>
      </p:sp>
      <p:sp>
        <p:nvSpPr>
          <p:cNvPr id="4" name="Slide Number Placeholder 3">
            <a:extLst>
              <a:ext uri="{FF2B5EF4-FFF2-40B4-BE49-F238E27FC236}">
                <a16:creationId xmlns:a16="http://schemas.microsoft.com/office/drawing/2014/main" id="{20946316-EC59-4D1D-2573-A3FC473B5157}"/>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112884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EF410-90A0-8CE5-85AE-CCC8A1D089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195FB8-E6CE-D9F2-F509-1CAC30AA89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F50FBB-808F-6FAB-6F4A-F443AD2719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9A2FAA-1783-4921-CA51-222B57D61822}"/>
              </a:ext>
            </a:extLst>
          </p:cNvPr>
          <p:cNvSpPr>
            <a:spLocks noGrp="1"/>
          </p:cNvSpPr>
          <p:nvPr>
            <p:ph type="dt" sz="half" idx="10"/>
          </p:nvPr>
        </p:nvSpPr>
        <p:spPr/>
        <p:txBody>
          <a:bodyPr/>
          <a:lstStyle/>
          <a:p>
            <a:fld id="{B6521697-791E-4EDA-BA6F-394A5F59A73D}" type="datetime1">
              <a:rPr lang="en-US" smtClean="0"/>
              <a:t>2/17/2026</a:t>
            </a:fld>
            <a:endParaRPr lang="en-US"/>
          </a:p>
        </p:txBody>
      </p:sp>
      <p:sp>
        <p:nvSpPr>
          <p:cNvPr id="6" name="Footer Placeholder 5">
            <a:extLst>
              <a:ext uri="{FF2B5EF4-FFF2-40B4-BE49-F238E27FC236}">
                <a16:creationId xmlns:a16="http://schemas.microsoft.com/office/drawing/2014/main" id="{BE7DE047-C052-DDE9-673F-FE0666156499}"/>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2EDB07D3-C47A-6BA9-D74A-BF9C643371DB}"/>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926266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DC84E-7DDB-1F0F-CF82-7994AD3AC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B075F6-0C36-3777-02BC-383E2F6E1D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4BE49E-0021-6B28-2EA7-3D874D9FE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6C3DFD-EA96-85DE-9D8C-CA283226AB39}"/>
              </a:ext>
            </a:extLst>
          </p:cNvPr>
          <p:cNvSpPr>
            <a:spLocks noGrp="1"/>
          </p:cNvSpPr>
          <p:nvPr>
            <p:ph type="dt" sz="half" idx="10"/>
          </p:nvPr>
        </p:nvSpPr>
        <p:spPr/>
        <p:txBody>
          <a:bodyPr/>
          <a:lstStyle/>
          <a:p>
            <a:fld id="{9A93B7FC-360D-4F63-A072-3A8F4DD988F3}" type="datetime1">
              <a:rPr lang="en-US" smtClean="0"/>
              <a:t>2/17/2026</a:t>
            </a:fld>
            <a:endParaRPr lang="en-US"/>
          </a:p>
        </p:txBody>
      </p:sp>
      <p:sp>
        <p:nvSpPr>
          <p:cNvPr id="6" name="Footer Placeholder 5">
            <a:extLst>
              <a:ext uri="{FF2B5EF4-FFF2-40B4-BE49-F238E27FC236}">
                <a16:creationId xmlns:a16="http://schemas.microsoft.com/office/drawing/2014/main" id="{1E8D3FEE-BAE5-E8E2-EF20-A7C76A66FD1B}"/>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0E6BC2BD-CAC6-36BE-97CB-7154AF9F9832}"/>
              </a:ext>
            </a:extLst>
          </p:cNvPr>
          <p:cNvSpPr>
            <a:spLocks noGrp="1"/>
          </p:cNvSpPr>
          <p:nvPr>
            <p:ph type="sldNum" sz="quarter" idx="12"/>
          </p:nvPr>
        </p:nvSpPr>
        <p:spPr/>
        <p:txBody>
          <a:bodyPr/>
          <a:lstStyle/>
          <a:p>
            <a:fld id="{DFDAC857-32DF-45FA-B4AF-541FDC52351A}" type="slidenum">
              <a:rPr lang="en-US" smtClean="0"/>
              <a:t>‹#›</a:t>
            </a:fld>
            <a:endParaRPr lang="en-US"/>
          </a:p>
        </p:txBody>
      </p:sp>
    </p:spTree>
    <p:extLst>
      <p:ext uri="{BB962C8B-B14F-4D97-AF65-F5344CB8AC3E}">
        <p14:creationId xmlns:p14="http://schemas.microsoft.com/office/powerpoint/2010/main" val="344302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03D01-CD57-54F7-3DAD-2CC23C4FBF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498816-DA29-5E47-BC92-2C4B595C9C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6107E3-BAEB-2D11-39A7-664B4D75CE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4E9C08-7AA4-4A2E-9C8D-851EC922FEFA}" type="datetime1">
              <a:rPr lang="en-US" smtClean="0"/>
              <a:t>2/17/2026</a:t>
            </a:fld>
            <a:endParaRPr lang="en-US"/>
          </a:p>
        </p:txBody>
      </p:sp>
      <p:sp>
        <p:nvSpPr>
          <p:cNvPr id="5" name="Footer Placeholder 4">
            <a:extLst>
              <a:ext uri="{FF2B5EF4-FFF2-40B4-BE49-F238E27FC236}">
                <a16:creationId xmlns:a16="http://schemas.microsoft.com/office/drawing/2014/main" id="{A07761F5-D3FA-1FBA-D99D-0BE08F24C1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GMFS</a:t>
            </a:r>
          </a:p>
        </p:txBody>
      </p:sp>
      <p:sp>
        <p:nvSpPr>
          <p:cNvPr id="6" name="Slide Number Placeholder 5">
            <a:extLst>
              <a:ext uri="{FF2B5EF4-FFF2-40B4-BE49-F238E27FC236}">
                <a16:creationId xmlns:a16="http://schemas.microsoft.com/office/drawing/2014/main" id="{9F754D2B-51BC-29F9-42A4-222815468C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DAC857-32DF-45FA-B4AF-541FDC52351A}" type="slidenum">
              <a:rPr lang="en-US" smtClean="0"/>
              <a:t>‹#›</a:t>
            </a:fld>
            <a:endParaRPr lang="en-US"/>
          </a:p>
        </p:txBody>
      </p:sp>
    </p:spTree>
    <p:extLst>
      <p:ext uri="{BB962C8B-B14F-4D97-AF65-F5344CB8AC3E}">
        <p14:creationId xmlns:p14="http://schemas.microsoft.com/office/powerpoint/2010/main" val="2185263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069C2-C135-6796-AB9C-E81CC2C00B1E}"/>
              </a:ext>
            </a:extLst>
          </p:cNvPr>
          <p:cNvSpPr>
            <a:spLocks noGrp="1"/>
          </p:cNvSpPr>
          <p:nvPr>
            <p:ph type="ctrTitle"/>
          </p:nvPr>
        </p:nvSpPr>
        <p:spPr>
          <a:xfrm>
            <a:off x="593058" y="2235200"/>
            <a:ext cx="10238341" cy="2387600"/>
          </a:xfrm>
        </p:spPr>
        <p:txBody>
          <a:bodyPr>
            <a:normAutofit fontScale="90000"/>
          </a:bodyPr>
          <a:lstStyle/>
          <a:p>
            <a:pPr algn="l"/>
            <a:r>
              <a:rPr lang="en-US" sz="7200"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One Time Close for </a:t>
            </a:r>
            <a:br>
              <a:rPr lang="en-US" sz="7200"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br>
            <a:r>
              <a:rPr lang="en-US" sz="7200"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Correspondent Lending</a:t>
            </a:r>
          </a:p>
        </p:txBody>
      </p:sp>
      <p:sp>
        <p:nvSpPr>
          <p:cNvPr id="3" name="Subtitle 2">
            <a:extLst>
              <a:ext uri="{FF2B5EF4-FFF2-40B4-BE49-F238E27FC236}">
                <a16:creationId xmlns:a16="http://schemas.microsoft.com/office/drawing/2014/main" id="{138D7EB2-2C46-9B9D-7472-5E6246447B9E}"/>
              </a:ext>
            </a:extLst>
          </p:cNvPr>
          <p:cNvSpPr>
            <a:spLocks noGrp="1"/>
          </p:cNvSpPr>
          <p:nvPr>
            <p:ph type="subTitle" idx="1"/>
          </p:nvPr>
        </p:nvSpPr>
        <p:spPr>
          <a:xfrm>
            <a:off x="593058" y="5202238"/>
            <a:ext cx="9144000" cy="1655762"/>
          </a:xfrm>
        </p:spPr>
        <p:txBody>
          <a:bodyPr/>
          <a:lstStyle/>
          <a:p>
            <a:pPr algn="l"/>
            <a:r>
              <a:rPr lang="en-US" dirty="0">
                <a:solidFill>
                  <a:srgbClr val="F7F7F2"/>
                </a:solidFill>
                <a:latin typeface="Manrope Medium" pitchFamily="2" charset="0"/>
              </a:rPr>
              <a:t>February 2026</a:t>
            </a:r>
          </a:p>
        </p:txBody>
      </p:sp>
      <p:pic>
        <p:nvPicPr>
          <p:cNvPr id="5" name="Picture 4" descr="A black and white logo&#10;&#10;AI-generated content may be incorrect.">
            <a:extLst>
              <a:ext uri="{FF2B5EF4-FFF2-40B4-BE49-F238E27FC236}">
                <a16:creationId xmlns:a16="http://schemas.microsoft.com/office/drawing/2014/main" id="{DE47F5BF-E36C-455F-4E88-31AF1D2D6393}"/>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pic>
        <p:nvPicPr>
          <p:cNvPr id="7" name="Picture 6">
            <a:extLst>
              <a:ext uri="{FF2B5EF4-FFF2-40B4-BE49-F238E27FC236}">
                <a16:creationId xmlns:a16="http://schemas.microsoft.com/office/drawing/2014/main" id="{6E89E820-E10D-6098-99B8-59D92482B67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04282" y="482503"/>
            <a:ext cx="2228176" cy="641277"/>
          </a:xfrm>
          <a:prstGeom prst="rect">
            <a:avLst/>
          </a:prstGeom>
        </p:spPr>
      </p:pic>
      <p:sp>
        <p:nvSpPr>
          <p:cNvPr id="9" name="Subtitle 2">
            <a:extLst>
              <a:ext uri="{FF2B5EF4-FFF2-40B4-BE49-F238E27FC236}">
                <a16:creationId xmlns:a16="http://schemas.microsoft.com/office/drawing/2014/main" id="{03CFD806-3F62-4903-C204-BC7000060406}"/>
              </a:ext>
            </a:extLst>
          </p:cNvPr>
          <p:cNvSpPr txBox="1">
            <a:spLocks/>
          </p:cNvSpPr>
          <p:nvPr/>
        </p:nvSpPr>
        <p:spPr>
          <a:xfrm>
            <a:off x="593058" y="6088507"/>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200" dirty="0">
                <a:solidFill>
                  <a:srgbClr val="82AFBF"/>
                </a:solidFill>
                <a:latin typeface="Manrope" pitchFamily="2" charset="0"/>
              </a:rPr>
              <a:t>Version 1.0</a:t>
            </a:r>
          </a:p>
        </p:txBody>
      </p:sp>
    </p:spTree>
    <p:extLst>
      <p:ext uri="{BB962C8B-B14F-4D97-AF65-F5344CB8AC3E}">
        <p14:creationId xmlns:p14="http://schemas.microsoft.com/office/powerpoint/2010/main" val="4075403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a:extLst>
            <a:ext uri="{FF2B5EF4-FFF2-40B4-BE49-F238E27FC236}">
              <a16:creationId xmlns:a16="http://schemas.microsoft.com/office/drawing/2014/main" id="{0FF492AC-B7C1-7832-B186-31D86C362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C62C3-28EA-5F28-632A-670BEAD7B6FA}"/>
              </a:ext>
            </a:extLst>
          </p:cNvPr>
          <p:cNvSpPr>
            <a:spLocks noGrp="1"/>
          </p:cNvSpPr>
          <p:nvPr>
            <p:ph type="title"/>
          </p:nvPr>
        </p:nvSpPr>
        <p:spPr>
          <a:xfrm>
            <a:off x="838200" y="2552144"/>
            <a:ext cx="10515600" cy="1325563"/>
          </a:xfrm>
        </p:spPr>
        <p:txBody>
          <a:bodyPr/>
          <a:lstStyle/>
          <a:p>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Modification</a:t>
            </a:r>
          </a:p>
        </p:txBody>
      </p:sp>
      <p:sp>
        <p:nvSpPr>
          <p:cNvPr id="4" name="Oval 3">
            <a:extLst>
              <a:ext uri="{FF2B5EF4-FFF2-40B4-BE49-F238E27FC236}">
                <a16:creationId xmlns:a16="http://schemas.microsoft.com/office/drawing/2014/main" id="{002416E7-5568-2594-73E8-5C637FFC2DD3}"/>
              </a:ext>
            </a:extLst>
          </p:cNvPr>
          <p:cNvSpPr/>
          <p:nvPr/>
        </p:nvSpPr>
        <p:spPr>
          <a:xfrm>
            <a:off x="902518" y="752475"/>
            <a:ext cx="831228" cy="831228"/>
          </a:xfrm>
          <a:prstGeom prst="ellipse">
            <a:avLst/>
          </a:prstGeom>
          <a:solidFill>
            <a:srgbClr val="82A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1B3144"/>
                </a:solidFill>
                <a:latin typeface="Manrope SemiBold" pitchFamily="2" charset="0"/>
              </a:rPr>
              <a:t>03</a:t>
            </a:r>
          </a:p>
        </p:txBody>
      </p:sp>
      <p:pic>
        <p:nvPicPr>
          <p:cNvPr id="5" name="Picture 4" descr="A black and white logo&#10;&#10;AI-generated content may be incorrect.">
            <a:extLst>
              <a:ext uri="{FF2B5EF4-FFF2-40B4-BE49-F238E27FC236}">
                <a16:creationId xmlns:a16="http://schemas.microsoft.com/office/drawing/2014/main" id="{0F512A27-058E-07BF-0B85-EC7D97200A5D}"/>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6" name="Footer Placeholder 5">
            <a:extLst>
              <a:ext uri="{FF2B5EF4-FFF2-40B4-BE49-F238E27FC236}">
                <a16:creationId xmlns:a16="http://schemas.microsoft.com/office/drawing/2014/main" id="{A17B1F29-320A-B156-57C1-1C3982428B4D}"/>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6283E134-7BC7-25F8-3EE5-9DBFCE3CC179}"/>
              </a:ext>
            </a:extLst>
          </p:cNvPr>
          <p:cNvSpPr>
            <a:spLocks noGrp="1"/>
          </p:cNvSpPr>
          <p:nvPr>
            <p:ph type="sldNum" sz="quarter" idx="12"/>
          </p:nvPr>
        </p:nvSpPr>
        <p:spPr/>
        <p:txBody>
          <a:bodyPr/>
          <a:lstStyle/>
          <a:p>
            <a:fld id="{DFDAC857-32DF-45FA-B4AF-541FDC52351A}" type="slidenum">
              <a:rPr lang="en-US" smtClean="0"/>
              <a:t>10</a:t>
            </a:fld>
            <a:endParaRPr lang="en-US"/>
          </a:p>
        </p:txBody>
      </p:sp>
    </p:spTree>
    <p:extLst>
      <p:ext uri="{BB962C8B-B14F-4D97-AF65-F5344CB8AC3E}">
        <p14:creationId xmlns:p14="http://schemas.microsoft.com/office/powerpoint/2010/main" val="7163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3BCCA0D8-F61F-9B14-B3D9-9015FB51DE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DBC5B6-FFC5-C21E-650E-29641AEC24AB}"/>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6E71FB93-1A2B-9C07-98C0-4D336ADEFCAE}"/>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6E975D59-8CAA-1D79-C534-C04448F66385}"/>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11</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484AA2E6-53DF-5F27-67AA-357F718B04AF}"/>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4D79164E-AA40-8B91-6533-CC711059C326}"/>
              </a:ext>
            </a:extLst>
          </p:cNvPr>
          <p:cNvSpPr txBox="1"/>
          <p:nvPr/>
        </p:nvSpPr>
        <p:spPr>
          <a:xfrm>
            <a:off x="877824" y="1289073"/>
            <a:ext cx="8174736" cy="4705840"/>
          </a:xfrm>
          <a:prstGeom prst="rect">
            <a:avLst/>
          </a:prstGeom>
          <a:noFill/>
        </p:spPr>
        <p:txBody>
          <a:bodyPr wrap="square">
            <a:spAutoFit/>
          </a:bodyPr>
          <a:lstStyle/>
          <a:p>
            <a:pPr marL="0" marR="0">
              <a:lnSpc>
                <a:spcPct val="150000"/>
              </a:lnSpc>
              <a:buNone/>
            </a:pPr>
            <a:endParaRPr lang="en-US" sz="1100" dirty="0">
              <a:effectLst/>
              <a:latin typeface="Manrope Medium" pitchFamily="2" charset="0"/>
              <a:ea typeface="Noto Serif ExtraBold" panose="02020502060505020204" pitchFamily="18" charset="0"/>
              <a:cs typeface="Noto Serif ExtraBold" panose="02020502060505020204" pitchFamily="18" charset="0"/>
            </a:endParaRPr>
          </a:p>
          <a:p>
            <a:pPr>
              <a:lnSpc>
                <a:spcPct val="150000"/>
              </a:lnSpc>
            </a:pPr>
            <a:r>
              <a:rPr lang="en-US" sz="1400" b="1" u="sng" dirty="0">
                <a:latin typeface="Noto Serif ExtraBold" panose="02020502060505020204"/>
              </a:rPr>
              <a:t>Requalification</a:t>
            </a:r>
            <a:r>
              <a:rPr lang="en-US" sz="1100" b="1" u="sng" dirty="0">
                <a:latin typeface="Noto Serif ExtraBold" panose="02020502060505020204"/>
              </a:rPr>
              <a:t> </a:t>
            </a:r>
            <a:r>
              <a:rPr lang="en-US" sz="1400" b="1" u="sng" dirty="0">
                <a:latin typeface="Noto Serif ExtraBold" panose="02020502060505020204"/>
              </a:rPr>
              <a:t>Triggers</a:t>
            </a:r>
            <a:r>
              <a:rPr lang="en-US" sz="1100" dirty="0">
                <a:latin typeface="Manrope Medium" pitchFamily="2" charset="0"/>
              </a:rPr>
              <a:t> </a:t>
            </a:r>
          </a:p>
          <a:p>
            <a:pPr>
              <a:lnSpc>
                <a:spcPct val="150000"/>
              </a:lnSpc>
            </a:pPr>
            <a:r>
              <a:rPr lang="en-US" sz="1100" dirty="0">
                <a:latin typeface="Manrope Medium" pitchFamily="2" charset="0"/>
              </a:rPr>
              <a:t> If any of the below are present in the loan file then a requalification will be necessary </a:t>
            </a:r>
          </a:p>
          <a:p>
            <a:pPr marL="628650" lvl="1" indent="-171450">
              <a:lnSpc>
                <a:spcPct val="150000"/>
              </a:lnSpc>
              <a:buFont typeface="Arial" panose="020B0604020202020204" pitchFamily="34" charset="0"/>
              <a:buChar char="•"/>
            </a:pPr>
            <a:r>
              <a:rPr lang="en-US" sz="1100" dirty="0">
                <a:latin typeface="Manrope Medium" pitchFamily="2" charset="0"/>
              </a:rPr>
              <a:t>The oldest credit document in the loan file does exceeds 18 months from the modification date</a:t>
            </a:r>
          </a:p>
          <a:p>
            <a:pPr marL="628650" lvl="1" indent="-171450">
              <a:lnSpc>
                <a:spcPct val="150000"/>
              </a:lnSpc>
              <a:buFont typeface="Arial" panose="020B0604020202020204" pitchFamily="34" charset="0"/>
              <a:buChar char="•"/>
            </a:pPr>
            <a:r>
              <a:rPr lang="en-US" sz="1100" dirty="0">
                <a:latin typeface="Manrope Medium" pitchFamily="2" charset="0"/>
              </a:rPr>
              <a:t>LTV and CLTV  is greater  than 95% </a:t>
            </a:r>
          </a:p>
          <a:p>
            <a:pPr marL="628650" lvl="1" indent="-171450">
              <a:lnSpc>
                <a:spcPct val="150000"/>
              </a:lnSpc>
              <a:buFont typeface="Arial" panose="020B0604020202020204" pitchFamily="34" charset="0"/>
              <a:buChar char="•"/>
            </a:pPr>
            <a:r>
              <a:rPr lang="en-US" sz="1100" dirty="0">
                <a:latin typeface="Manrope Medium" pitchFamily="2" charset="0"/>
              </a:rPr>
              <a:t>Credit scores at time of initial closing is below 700.</a:t>
            </a:r>
          </a:p>
          <a:p>
            <a:pPr>
              <a:lnSpc>
                <a:spcPct val="150000"/>
              </a:lnSpc>
            </a:pPr>
            <a:endParaRPr lang="en-US" sz="1100" dirty="0">
              <a:latin typeface="Manrope Medium" pitchFamily="2" charset="0"/>
            </a:endParaRPr>
          </a:p>
          <a:p>
            <a:pPr>
              <a:lnSpc>
                <a:spcPct val="150000"/>
              </a:lnSpc>
            </a:pPr>
            <a:r>
              <a:rPr lang="en-US" sz="1100" dirty="0">
                <a:latin typeface="Manrope Medium" pitchFamily="2" charset="0"/>
              </a:rPr>
              <a:t> The GMFS underwriters will condition what documents will be required at modification on the initial loan approval.  In addition, the credit expiration date will appear on the UW Approval Memo.  Please contact your underwriter if you have questions.  </a:t>
            </a:r>
          </a:p>
          <a:p>
            <a:pPr>
              <a:lnSpc>
                <a:spcPct val="150000"/>
              </a:lnSpc>
            </a:pPr>
            <a:endParaRPr lang="en-US" sz="1100" dirty="0">
              <a:latin typeface="Manrope Medium" pitchFamily="2" charset="0"/>
            </a:endParaRPr>
          </a:p>
          <a:p>
            <a:pPr>
              <a:lnSpc>
                <a:spcPct val="150000"/>
              </a:lnSpc>
            </a:pPr>
            <a:r>
              <a:rPr lang="en-US" sz="1100" dirty="0">
                <a:latin typeface="Manrope Medium" pitchFamily="2" charset="0"/>
              </a:rPr>
              <a:t>Upon notification the home is near completion, Client should contact customer to begin the modification process.  If required, customer will need to requalify:</a:t>
            </a:r>
          </a:p>
          <a:p>
            <a:pPr>
              <a:lnSpc>
                <a:spcPct val="150000"/>
              </a:lnSpc>
            </a:pPr>
            <a:endParaRPr lang="en-US" sz="1100" dirty="0">
              <a:latin typeface="Manrope Medium" pitchFamily="2" charset="0"/>
            </a:endParaRPr>
          </a:p>
          <a:p>
            <a:pPr marL="742950" lvl="1" indent="-285750">
              <a:lnSpc>
                <a:spcPct val="150000"/>
              </a:lnSpc>
              <a:buFont typeface="Arial" panose="020B0604020202020204" pitchFamily="34" charset="0"/>
              <a:buChar char="•"/>
            </a:pPr>
            <a:r>
              <a:rPr lang="en-US" sz="1100" dirty="0">
                <a:latin typeface="Manrope Medium" pitchFamily="2" charset="0"/>
              </a:rPr>
              <a:t>Update income and asset documentation from client (see list below)</a:t>
            </a:r>
          </a:p>
          <a:p>
            <a:pPr marL="742950" lvl="1" indent="-285750">
              <a:lnSpc>
                <a:spcPct val="150000"/>
              </a:lnSpc>
              <a:buFont typeface="Arial" panose="020B0604020202020204" pitchFamily="34" charset="0"/>
              <a:buChar char="•"/>
            </a:pPr>
            <a:r>
              <a:rPr lang="en-US" sz="1100" dirty="0">
                <a:latin typeface="Manrope Medium" pitchFamily="2" charset="0"/>
              </a:rPr>
              <a:t>Pull new credit bureau (If applicable)</a:t>
            </a:r>
          </a:p>
          <a:p>
            <a:pPr marL="742950" lvl="1" indent="-285750">
              <a:lnSpc>
                <a:spcPct val="150000"/>
              </a:lnSpc>
              <a:buFont typeface="Arial" panose="020B0604020202020204" pitchFamily="34" charset="0"/>
              <a:buChar char="•"/>
            </a:pPr>
            <a:r>
              <a:rPr lang="en-US" sz="1100" dirty="0">
                <a:latin typeface="Manrope Medium" pitchFamily="2" charset="0"/>
              </a:rPr>
              <a:t>Re-run AUS (If applicable) </a:t>
            </a:r>
          </a:p>
          <a:p>
            <a:pPr marL="742950" lvl="1" indent="-285750">
              <a:lnSpc>
                <a:spcPct val="150000"/>
              </a:lnSpc>
              <a:buFont typeface="Arial" panose="020B0604020202020204" pitchFamily="34" charset="0"/>
              <a:buChar char="•"/>
            </a:pPr>
            <a:r>
              <a:rPr lang="en-US" sz="1100" dirty="0">
                <a:latin typeface="Manrope Medium" pitchFamily="2" charset="0"/>
              </a:rPr>
              <a:t>Once all documentation is gathered (see items below as well), your CRR will submit all items to EDM as “Condition-New” and email the U/W for approval. </a:t>
            </a:r>
          </a:p>
        </p:txBody>
      </p:sp>
    </p:spTree>
    <p:extLst>
      <p:ext uri="{BB962C8B-B14F-4D97-AF65-F5344CB8AC3E}">
        <p14:creationId xmlns:p14="http://schemas.microsoft.com/office/powerpoint/2010/main" val="875242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6EB361F0-F6EE-4744-511A-94856C9A4E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8E9362-B400-1FE0-3D16-92B6A324F5FB}"/>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35B7B029-0AC3-A403-6A79-9B83CC1C62BB}"/>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EC78C9A4-842A-3833-E5D6-B5805D6E6E6C}"/>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12</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85EBBA94-9C5F-4E00-BD2F-E2032420658B}"/>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38418E4E-6F6F-0A54-E1E0-2A4CC06FE3CE}"/>
              </a:ext>
            </a:extLst>
          </p:cNvPr>
          <p:cNvSpPr txBox="1"/>
          <p:nvPr/>
        </p:nvSpPr>
        <p:spPr>
          <a:xfrm>
            <a:off x="896111" y="327057"/>
            <a:ext cx="9528049" cy="5721503"/>
          </a:xfrm>
          <a:prstGeom prst="rect">
            <a:avLst/>
          </a:prstGeom>
          <a:noFill/>
        </p:spPr>
        <p:txBody>
          <a:bodyPr wrap="square">
            <a:spAutoFit/>
          </a:bodyPr>
          <a:lstStyle/>
          <a:p>
            <a:pPr>
              <a:lnSpc>
                <a:spcPct val="150000"/>
              </a:lnSpc>
            </a:pPr>
            <a:r>
              <a:rPr lang="en-US" sz="1400" b="1" u="sng" dirty="0">
                <a:latin typeface="Noto Serif SemiBold" panose="02020502060505020204" pitchFamily="18" charset="0"/>
                <a:ea typeface="Noto Serif SemiBold" panose="02020502060505020204" pitchFamily="18" charset="0"/>
                <a:cs typeface="Noto Serif SemiBold" panose="02020502060505020204" pitchFamily="18" charset="0"/>
              </a:rPr>
              <a:t>Required Documentation for Modification Approval</a:t>
            </a:r>
            <a:endParaRPr lang="en-US" sz="1400" dirty="0">
              <a:latin typeface="Noto Serif SemiBold" panose="02020502060505020204" pitchFamily="18" charset="0"/>
              <a:ea typeface="Noto Serif SemiBold" panose="02020502060505020204" pitchFamily="18" charset="0"/>
              <a:cs typeface="Noto Serif SemiBold" panose="02020502060505020204" pitchFamily="18" charset="0"/>
            </a:endParaRPr>
          </a:p>
          <a:p>
            <a:pPr marL="171450" lvl="0" indent="-171450">
              <a:lnSpc>
                <a:spcPct val="150000"/>
              </a:lnSpc>
              <a:buFont typeface="Arial" panose="020B0604020202020204" pitchFamily="34" charset="0"/>
              <a:buChar char="•"/>
            </a:pPr>
            <a:r>
              <a:rPr lang="en-US" sz="1100" dirty="0">
                <a:latin typeface="Manrope Medium" pitchFamily="2" charset="0"/>
              </a:rPr>
              <a:t>Updated income and asset documentation.</a:t>
            </a:r>
            <a:r>
              <a:rPr lang="en-US" sz="1100" b="1" dirty="0">
                <a:latin typeface="Manrope Medium" pitchFamily="2" charset="0"/>
              </a:rPr>
              <a:t> </a:t>
            </a:r>
            <a:r>
              <a:rPr lang="en-US" sz="1100" b="1" dirty="0">
                <a:latin typeface="Manrope ExtraBold" pitchFamily="2" charset="0"/>
              </a:rPr>
              <a:t>(Unless LTV is 95% or less and credit scores are 700 or greater and oldest credit document does not exceed 18 months from modification date)</a:t>
            </a:r>
            <a:endParaRPr lang="en-US" sz="1100" dirty="0">
              <a:latin typeface="Manrope ExtraBold" pitchFamily="2" charset="0"/>
            </a:endParaRPr>
          </a:p>
          <a:p>
            <a:pPr marL="171450" lvl="0" indent="-171450">
              <a:lnSpc>
                <a:spcPct val="150000"/>
              </a:lnSpc>
              <a:buFont typeface="Arial" panose="020B0604020202020204" pitchFamily="34" charset="0"/>
              <a:buChar char="•"/>
            </a:pPr>
            <a:r>
              <a:rPr lang="en-US" sz="1100" dirty="0">
                <a:latin typeface="Manrope Medium" pitchFamily="2" charset="0"/>
              </a:rPr>
              <a:t>Last two months bank statements </a:t>
            </a:r>
            <a:r>
              <a:rPr lang="en-US" sz="1100" b="1" dirty="0">
                <a:latin typeface="Manrope ExtraBold" pitchFamily="2" charset="0"/>
              </a:rPr>
              <a:t>(Unless  LTV is 95% or less and credit scores are 700 or greater and oldest credit document does not exceed 18 months from modification date</a:t>
            </a:r>
            <a:r>
              <a:rPr lang="en-US" sz="1100" b="1" dirty="0">
                <a:latin typeface="Manrope Medium" pitchFamily="2" charset="0"/>
              </a:rPr>
              <a:t>)</a:t>
            </a:r>
            <a:endParaRPr lang="en-US" sz="1100" dirty="0">
              <a:latin typeface="Manrope Medium" pitchFamily="2" charset="0"/>
            </a:endParaRPr>
          </a:p>
          <a:p>
            <a:pPr marL="171450" lvl="0" indent="-171450">
              <a:lnSpc>
                <a:spcPct val="150000"/>
              </a:lnSpc>
              <a:buFont typeface="Arial" panose="020B0604020202020204" pitchFamily="34" charset="0"/>
              <a:buChar char="•"/>
            </a:pPr>
            <a:r>
              <a:rPr lang="en-US" sz="1100" dirty="0">
                <a:latin typeface="Manrope Medium" pitchFamily="2" charset="0"/>
              </a:rPr>
              <a:t>Updated credit bureau</a:t>
            </a:r>
            <a:r>
              <a:rPr lang="en-US" sz="1100" b="1" dirty="0">
                <a:latin typeface="Manrope ExtraBold" pitchFamily="2" charset="0"/>
              </a:rPr>
              <a:t> (Unless  LTV is 95% or less and credit scores are 700 or greater and oldest credit document does not exceed 18 months from modification date)</a:t>
            </a:r>
            <a:endParaRPr lang="en-US" sz="1100" dirty="0">
              <a:latin typeface="Manrope ExtraBold" pitchFamily="2" charset="0"/>
            </a:endParaRPr>
          </a:p>
          <a:p>
            <a:pPr marL="171450" lvl="0" indent="-171450">
              <a:lnSpc>
                <a:spcPct val="150000"/>
              </a:lnSpc>
              <a:buFont typeface="Arial" panose="020B0604020202020204" pitchFamily="34" charset="0"/>
              <a:buChar char="•"/>
            </a:pPr>
            <a:r>
              <a:rPr lang="en-US" sz="1100" dirty="0">
                <a:latin typeface="Manrope Medium" pitchFamily="2" charset="0"/>
              </a:rPr>
              <a:t>Verbal VOE within 5 days of the modification</a:t>
            </a:r>
            <a:r>
              <a:rPr lang="en-US" sz="1100" b="1" dirty="0">
                <a:latin typeface="Manrope Medium" pitchFamily="2" charset="0"/>
              </a:rPr>
              <a:t> </a:t>
            </a:r>
            <a:r>
              <a:rPr lang="en-US" sz="1100" b="1" dirty="0">
                <a:latin typeface="Manrope ExtraBold" pitchFamily="2" charset="0"/>
              </a:rPr>
              <a:t>(Unless LTV is 95% or less and credit scores are 700 or greater and oldest credit document does not exceed 18 months from modification date)</a:t>
            </a:r>
          </a:p>
          <a:p>
            <a:pPr marL="171450" lvl="0" indent="-171450">
              <a:lnSpc>
                <a:spcPct val="150000"/>
              </a:lnSpc>
              <a:buFont typeface="Arial" panose="020B0604020202020204" pitchFamily="34" charset="0"/>
              <a:buChar char="•"/>
            </a:pPr>
            <a:r>
              <a:rPr lang="en-US" sz="1100" dirty="0">
                <a:latin typeface="Manrope Medium" pitchFamily="2" charset="0"/>
              </a:rPr>
              <a:t>Final appraisal (1004D must include recertification of value)</a:t>
            </a:r>
          </a:p>
          <a:p>
            <a:pPr marL="171450" lvl="0" indent="-171450">
              <a:lnSpc>
                <a:spcPct val="150000"/>
              </a:lnSpc>
              <a:buFont typeface="Arial" panose="020B0604020202020204" pitchFamily="34" charset="0"/>
              <a:buChar char="•"/>
            </a:pPr>
            <a:r>
              <a:rPr lang="en-US" sz="1100" dirty="0">
                <a:latin typeface="Manrope Medium" pitchFamily="2" charset="0"/>
              </a:rPr>
              <a:t>Certificate of Occupancy</a:t>
            </a:r>
          </a:p>
          <a:p>
            <a:pPr marL="171450" lvl="0" indent="-171450">
              <a:lnSpc>
                <a:spcPct val="150000"/>
              </a:lnSpc>
              <a:buFont typeface="Arial" panose="020B0604020202020204" pitchFamily="34" charset="0"/>
              <a:buChar char="•"/>
            </a:pPr>
            <a:r>
              <a:rPr lang="en-US" sz="1100" dirty="0">
                <a:latin typeface="Manrope Medium" pitchFamily="2" charset="0"/>
              </a:rPr>
              <a:t>Homeowner’s insurance with paid receipt.  Must be paid in full for one year.</a:t>
            </a:r>
          </a:p>
          <a:p>
            <a:pPr marL="171450" lvl="0" indent="-171450">
              <a:lnSpc>
                <a:spcPct val="150000"/>
              </a:lnSpc>
              <a:buFont typeface="Arial" panose="020B0604020202020204" pitchFamily="34" charset="0"/>
              <a:buChar char="•"/>
            </a:pPr>
            <a:r>
              <a:rPr lang="en-US" sz="1100" dirty="0">
                <a:latin typeface="Manrope Medium" pitchFamily="2" charset="0"/>
              </a:rPr>
              <a:t>Client orders a title update from the title company loan closed with.  This update needs to be done within 30 days of the modification date.</a:t>
            </a:r>
          </a:p>
          <a:p>
            <a:pPr marL="171450" lvl="0" indent="-171450">
              <a:lnSpc>
                <a:spcPct val="150000"/>
              </a:lnSpc>
              <a:buFont typeface="Arial" panose="020B0604020202020204" pitchFamily="34" charset="0"/>
              <a:buChar char="•"/>
            </a:pPr>
            <a:r>
              <a:rPr lang="en-US" sz="1100" dirty="0">
                <a:latin typeface="Manrope Medium" pitchFamily="2" charset="0"/>
              </a:rPr>
              <a:t>Executed lien waiver by contractor</a:t>
            </a:r>
          </a:p>
          <a:p>
            <a:pPr marL="171450" lvl="0" indent="-171450">
              <a:lnSpc>
                <a:spcPct val="150000"/>
              </a:lnSpc>
              <a:buFont typeface="Arial" panose="020B0604020202020204" pitchFamily="34" charset="0"/>
              <a:buChar char="•"/>
            </a:pPr>
            <a:r>
              <a:rPr lang="en-US" sz="1100" dirty="0">
                <a:latin typeface="Manrope Medium" pitchFamily="2" charset="0"/>
              </a:rPr>
              <a:t>Client requests a payoff on the construction loan from the Construction Loan Administrator; payoff should be dated the same day as the modification. </a:t>
            </a:r>
          </a:p>
          <a:p>
            <a:pPr lvl="0">
              <a:lnSpc>
                <a:spcPct val="150000"/>
              </a:lnSpc>
            </a:pPr>
            <a:r>
              <a:rPr lang="en-US" sz="1100" dirty="0">
                <a:latin typeface="Manrope Medium" pitchFamily="2" charset="0"/>
              </a:rPr>
              <a:t>Additional documentation may be required on a case by case basis, as determined by the underwriter.</a:t>
            </a:r>
          </a:p>
          <a:p>
            <a:pPr marL="628650" lvl="1" indent="-171450">
              <a:lnSpc>
                <a:spcPct val="150000"/>
              </a:lnSpc>
              <a:buFont typeface="Courier New" panose="02070309020205020404" pitchFamily="49" charset="0"/>
              <a:buChar char="o"/>
            </a:pPr>
            <a:r>
              <a:rPr lang="en-US" sz="1100" dirty="0">
                <a:latin typeface="Manrope Medium" pitchFamily="2" charset="0"/>
              </a:rPr>
              <a:t>Lock the loan in OB as you normally would.  The lock must cover the time it takes to obtain approval to modify, modify the loan and deliver to GMFS with the recorded modification.  Loan must modify before the rate lock expires, or will need to be extended.  YOU DO NOT NEED TO DISCLOSE AGAIN. If loan was closed with LPMI, the original pricing for LPMI must be used when locking the rate.  It will be the correspondent’s responsibility to be sure the correct pricing for LPMI is used when locking the rate in OB.</a:t>
            </a:r>
          </a:p>
          <a:p>
            <a:pPr marL="628650" lvl="1" indent="-171450">
              <a:lnSpc>
                <a:spcPct val="150000"/>
              </a:lnSpc>
              <a:buFont typeface="Courier New" panose="02070309020205020404" pitchFamily="49" charset="0"/>
              <a:buChar char="o"/>
            </a:pPr>
            <a:r>
              <a:rPr lang="en-US" sz="1100" dirty="0">
                <a:latin typeface="Manrope Medium" pitchFamily="2" charset="0"/>
              </a:rPr>
              <a:t>Modification CD:  CD should include pre-paid interest, escrow deposit and construction loan payoff.  Fees may be collected as long as they were initially disclosed on the LE prior to the loan closing.</a:t>
            </a:r>
          </a:p>
        </p:txBody>
      </p:sp>
    </p:spTree>
    <p:extLst>
      <p:ext uri="{BB962C8B-B14F-4D97-AF65-F5344CB8AC3E}">
        <p14:creationId xmlns:p14="http://schemas.microsoft.com/office/powerpoint/2010/main" val="302043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D0DAFC00-5DA7-6B68-B7DD-6798C660035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10C4BA-6265-6726-3A53-E5C7F631B225}"/>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FED481D7-0F50-2718-ADB1-D761C05AE32B}"/>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E756DB26-3749-2E2F-3197-20F3F1E1B95F}"/>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13</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41F50949-04CD-4693-7EDF-A847D6BE1B41}"/>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2DCCC4B0-5DE8-DFA3-6063-6C2E1EFA95E6}"/>
              </a:ext>
            </a:extLst>
          </p:cNvPr>
          <p:cNvSpPr txBox="1"/>
          <p:nvPr/>
        </p:nvSpPr>
        <p:spPr>
          <a:xfrm>
            <a:off x="955750" y="994569"/>
            <a:ext cx="8485632" cy="2928366"/>
          </a:xfrm>
          <a:prstGeom prst="rect">
            <a:avLst/>
          </a:prstGeom>
          <a:noFill/>
        </p:spPr>
        <p:txBody>
          <a:bodyPr wrap="square">
            <a:spAutoFit/>
          </a:bodyPr>
          <a:lstStyle/>
          <a:p>
            <a:pPr>
              <a:lnSpc>
                <a:spcPct val="150000"/>
              </a:lnSpc>
            </a:pPr>
            <a:r>
              <a:rPr lang="en-US" sz="1400" b="1" dirty="0">
                <a:latin typeface="Manrope ExtraBold" pitchFamily="2" charset="0"/>
              </a:rPr>
              <a:t>Lien Requirements</a:t>
            </a:r>
            <a:r>
              <a:rPr lang="en-US" sz="1400" dirty="0">
                <a:latin typeface="Manrope ExtraBold" pitchFamily="2" charset="0"/>
              </a:rPr>
              <a:t> </a:t>
            </a:r>
          </a:p>
          <a:p>
            <a:pPr>
              <a:lnSpc>
                <a:spcPct val="150000"/>
              </a:lnSpc>
            </a:pPr>
            <a:r>
              <a:rPr lang="en-US" sz="1100" dirty="0">
                <a:latin typeface="Manrope Medium" pitchFamily="2" charset="0"/>
              </a:rPr>
              <a:t>All construction work, including any work that could entitle a party to file a mechanics’ or materialmen’s lien, must be completed and paid for, and all mechanics’ liens, materialmen’s liens, and any other liens and claims that could become liens relating to the construction must be satisfied before the mortgage loan is delivered to Fannie Mae. The lender must retain in its individual loan file the appraiser's certificate of completion and a photograph of the completed property. When a construction-to-permanent mortgage loan provides funds for acquisition or refinancing of an unimproved lot and the construction of a residence on the lot, the lender must retain a certificate of occupancy or an equivalent form from the applicable government authority.</a:t>
            </a:r>
          </a:p>
          <a:p>
            <a:pPr>
              <a:lnSpc>
                <a:spcPct val="150000"/>
              </a:lnSpc>
            </a:pPr>
            <a:endParaRPr lang="en-US" sz="1100" dirty="0">
              <a:latin typeface="Manrope Medium" pitchFamily="2" charset="0"/>
            </a:endParaRPr>
          </a:p>
          <a:p>
            <a:pPr>
              <a:lnSpc>
                <a:spcPct val="150000"/>
              </a:lnSpc>
            </a:pPr>
            <a:r>
              <a:rPr lang="en-US" sz="1100" dirty="0">
                <a:latin typeface="Manrope Medium" pitchFamily="2" charset="0"/>
              </a:rPr>
              <a:t>Upon approval to modify the loan, modification documents will be requested by the GMFS Closing Department and sent to the correspondent to execute</a:t>
            </a:r>
          </a:p>
        </p:txBody>
      </p:sp>
      <p:sp>
        <p:nvSpPr>
          <p:cNvPr id="8" name="TextBox 7">
            <a:extLst>
              <a:ext uri="{FF2B5EF4-FFF2-40B4-BE49-F238E27FC236}">
                <a16:creationId xmlns:a16="http://schemas.microsoft.com/office/drawing/2014/main" id="{4D74285D-BCAB-ED70-491D-39003BDCA21C}"/>
              </a:ext>
            </a:extLst>
          </p:cNvPr>
          <p:cNvSpPr txBox="1"/>
          <p:nvPr/>
        </p:nvSpPr>
        <p:spPr>
          <a:xfrm>
            <a:off x="955750" y="4396541"/>
            <a:ext cx="8590586" cy="1558440"/>
          </a:xfrm>
          <a:prstGeom prst="rect">
            <a:avLst/>
          </a:prstGeom>
          <a:noFill/>
        </p:spPr>
        <p:txBody>
          <a:bodyPr wrap="square">
            <a:spAutoFit/>
          </a:bodyPr>
          <a:lstStyle/>
          <a:p>
            <a:pPr marL="0" marR="0">
              <a:lnSpc>
                <a:spcPct val="115000"/>
              </a:lnSpc>
              <a:spcAft>
                <a:spcPts val="1000"/>
              </a:spcAft>
              <a:buNone/>
            </a:pPr>
            <a:r>
              <a:rPr lang="en-US" sz="1400" b="1" dirty="0">
                <a:effectLst/>
                <a:latin typeface="Manrope ExtraBold" pitchFamily="2" charset="0"/>
                <a:ea typeface="Calibri" panose="020F0502020204030204" pitchFamily="34" charset="0"/>
                <a:cs typeface="Times New Roman" panose="02020603050405020304" pitchFamily="18" charset="0"/>
              </a:rPr>
              <a:t>Documentation</a:t>
            </a:r>
            <a:endParaRPr lang="en-US" sz="1400" dirty="0">
              <a:effectLst/>
              <a:latin typeface="Manrope ExtraBold" pitchFamily="2" charset="0"/>
              <a:ea typeface="Calibri" panose="020F0502020204030204" pitchFamily="34" charset="0"/>
              <a:cs typeface="Times New Roman" panose="02020603050405020304" pitchFamily="18" charset="0"/>
            </a:endParaRPr>
          </a:p>
          <a:p>
            <a:pPr marL="0" marR="0" fontAlgn="base">
              <a:lnSpc>
                <a:spcPct val="115000"/>
              </a:lnSpc>
              <a:spcAft>
                <a:spcPts val="450"/>
              </a:spcAft>
              <a:buNone/>
            </a:pPr>
            <a:r>
              <a:rPr lang="en-US" sz="1100" dirty="0">
                <a:effectLst/>
                <a:latin typeface="Manrope Medium" pitchFamily="2" charset="0"/>
                <a:ea typeface="Calibri" panose="020F0502020204030204" pitchFamily="34" charset="0"/>
                <a:cs typeface="Times New Roman" panose="02020603050405020304" pitchFamily="18" charset="0"/>
              </a:rPr>
              <a:t>A separate modification agreement must be used to convert the construction loan into permanent financing. This agreement must be executed and recorded in the applicable jurisdiction before the permanent mortgage is delivered to Fannie Mae.</a:t>
            </a:r>
          </a:p>
          <a:p>
            <a:pPr marL="0" marR="0" fontAlgn="base">
              <a:lnSpc>
                <a:spcPct val="115000"/>
              </a:lnSpc>
              <a:spcAft>
                <a:spcPts val="450"/>
              </a:spcAft>
              <a:buNone/>
            </a:pPr>
            <a:r>
              <a:rPr lang="en-US" sz="1100" dirty="0">
                <a:effectLst/>
                <a:latin typeface="Manrope Medium" pitchFamily="2" charset="0"/>
                <a:ea typeface="Calibri" panose="020F0502020204030204" pitchFamily="34" charset="0"/>
                <a:cs typeface="Times New Roman" panose="02020603050405020304" pitchFamily="18" charset="0"/>
              </a:rPr>
              <a:t> </a:t>
            </a:r>
          </a:p>
          <a:p>
            <a:pPr marL="0" marR="0" fontAlgn="base">
              <a:lnSpc>
                <a:spcPct val="115000"/>
              </a:lnSpc>
              <a:spcAft>
                <a:spcPts val="450"/>
              </a:spcAft>
            </a:pPr>
            <a:r>
              <a:rPr lang="en-US" sz="1100" dirty="0">
                <a:effectLst/>
                <a:latin typeface="Manrope Medium" pitchFamily="2" charset="0"/>
                <a:ea typeface="Calibri" panose="020F0502020204030204" pitchFamily="34" charset="0"/>
                <a:cs typeface="Times New Roman" panose="02020603050405020304" pitchFamily="18" charset="0"/>
              </a:rPr>
              <a:t>An extension will be required in a scenario where the 1 Year Interest Only period would mature prior to completion of the home. The extension will move the maturity date back to allow for more time in an interest-only period.</a:t>
            </a:r>
          </a:p>
        </p:txBody>
      </p:sp>
    </p:spTree>
    <p:extLst>
      <p:ext uri="{BB962C8B-B14F-4D97-AF65-F5344CB8AC3E}">
        <p14:creationId xmlns:p14="http://schemas.microsoft.com/office/powerpoint/2010/main" val="528611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E006F6AC-90BD-DEA9-1861-DE2C89C1FD8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5D0339-058A-206E-EA30-017F025FF7F9}"/>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284BEE9D-FCDE-0220-24A8-22D1F01A9715}"/>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2B8F0B41-DEA7-425B-9EAB-287B6F699899}"/>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14</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C4B400E2-7AD1-77B4-B005-E38A7FE20D40}"/>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D03F3AD6-D299-8597-5248-2D14EEB2A4C5}"/>
              </a:ext>
            </a:extLst>
          </p:cNvPr>
          <p:cNvSpPr txBox="1"/>
          <p:nvPr/>
        </p:nvSpPr>
        <p:spPr>
          <a:xfrm>
            <a:off x="1284934" y="1765193"/>
            <a:ext cx="8485632" cy="1766509"/>
          </a:xfrm>
          <a:prstGeom prst="rect">
            <a:avLst/>
          </a:prstGeom>
          <a:noFill/>
        </p:spPr>
        <p:txBody>
          <a:bodyPr wrap="square">
            <a:spAutoFit/>
          </a:bodyPr>
          <a:lstStyle/>
          <a:p>
            <a:r>
              <a:rPr lang="en-US" sz="1400" b="1" dirty="0">
                <a:latin typeface="Manrope ExtraBold" pitchFamily="2" charset="0"/>
              </a:rPr>
              <a:t>Required 5/1 ARM Terms</a:t>
            </a:r>
          </a:p>
          <a:p>
            <a:endParaRPr lang="en-US" sz="1400" dirty="0">
              <a:latin typeface="Manrope ExtraBold" pitchFamily="2" charset="0"/>
            </a:endParaRPr>
          </a:p>
          <a:p>
            <a:pPr marL="285750" lvl="0" indent="-285750">
              <a:lnSpc>
                <a:spcPct val="150000"/>
              </a:lnSpc>
              <a:buFont typeface="Arial" panose="020B0604020202020204" pitchFamily="34" charset="0"/>
              <a:buChar char="•"/>
            </a:pPr>
            <a:r>
              <a:rPr lang="en-US" sz="1100" dirty="0">
                <a:latin typeface="Manrope Medium" pitchFamily="2" charset="0"/>
              </a:rPr>
              <a:t>Product to read “1 Year Interest Only, 5/1 Adjustable Rate”</a:t>
            </a:r>
          </a:p>
          <a:p>
            <a:pPr marL="285750" lvl="0" indent="-285750">
              <a:lnSpc>
                <a:spcPct val="150000"/>
              </a:lnSpc>
              <a:buFont typeface="Arial" panose="020B0604020202020204" pitchFamily="34" charset="0"/>
              <a:buChar char="•"/>
            </a:pPr>
            <a:r>
              <a:rPr lang="en-US" sz="1100" dirty="0">
                <a:latin typeface="Manrope Medium" pitchFamily="2" charset="0"/>
              </a:rPr>
              <a:t>Rate caps must be 2/2/5</a:t>
            </a:r>
          </a:p>
          <a:p>
            <a:pPr marL="285750" lvl="0" indent="-285750">
              <a:lnSpc>
                <a:spcPct val="150000"/>
              </a:lnSpc>
              <a:buFont typeface="Arial" panose="020B0604020202020204" pitchFamily="34" charset="0"/>
              <a:buChar char="•"/>
            </a:pPr>
            <a:r>
              <a:rPr lang="en-US" sz="1100" dirty="0">
                <a:latin typeface="Manrope Medium" pitchFamily="2" charset="0"/>
              </a:rPr>
              <a:t>Index must be “1yr AVG Weekly CMT”. GMFS system will show UST1YW</a:t>
            </a:r>
          </a:p>
          <a:p>
            <a:pPr marL="285750" lvl="0" indent="-285750">
              <a:lnSpc>
                <a:spcPct val="150000"/>
              </a:lnSpc>
              <a:buFont typeface="Arial" panose="020B0604020202020204" pitchFamily="34" charset="0"/>
              <a:buChar char="•"/>
            </a:pPr>
            <a:r>
              <a:rPr lang="en-US" sz="1100" dirty="0">
                <a:latin typeface="Manrope Medium" pitchFamily="2" charset="0"/>
              </a:rPr>
              <a:t>Floor will be set to 2.75% with the floor basis set to Margin</a:t>
            </a:r>
          </a:p>
          <a:p>
            <a:pPr marL="285750" lvl="0" indent="-285750">
              <a:lnSpc>
                <a:spcPct val="150000"/>
              </a:lnSpc>
              <a:buFont typeface="Arial" panose="020B0604020202020204" pitchFamily="34" charset="0"/>
              <a:buChar char="•"/>
            </a:pPr>
            <a:r>
              <a:rPr lang="en-US" sz="1100" dirty="0">
                <a:latin typeface="Manrope Medium" pitchFamily="2" charset="0"/>
              </a:rPr>
              <a:t>We will select to round up to .125% and our Margin will be 2.75%</a:t>
            </a:r>
          </a:p>
        </p:txBody>
      </p:sp>
    </p:spTree>
    <p:extLst>
      <p:ext uri="{BB962C8B-B14F-4D97-AF65-F5344CB8AC3E}">
        <p14:creationId xmlns:p14="http://schemas.microsoft.com/office/powerpoint/2010/main" val="15899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a:extLst>
            <a:ext uri="{FF2B5EF4-FFF2-40B4-BE49-F238E27FC236}">
              <a16:creationId xmlns:a16="http://schemas.microsoft.com/office/drawing/2014/main" id="{FF39AA84-7CE6-4611-1360-6B9723C88B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009B8D-F35F-E8BA-F8FD-22EFDDD46C26}"/>
              </a:ext>
            </a:extLst>
          </p:cNvPr>
          <p:cNvSpPr>
            <a:spLocks noGrp="1"/>
          </p:cNvSpPr>
          <p:nvPr>
            <p:ph type="title"/>
          </p:nvPr>
        </p:nvSpPr>
        <p:spPr>
          <a:xfrm>
            <a:off x="838200" y="2552144"/>
            <a:ext cx="10515600" cy="1325563"/>
          </a:xfrm>
        </p:spPr>
        <p:txBody>
          <a:bodyPr/>
          <a:lstStyle/>
          <a:p>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OTC Best Practices</a:t>
            </a:r>
          </a:p>
        </p:txBody>
      </p:sp>
      <p:sp>
        <p:nvSpPr>
          <p:cNvPr id="4" name="Oval 3">
            <a:extLst>
              <a:ext uri="{FF2B5EF4-FFF2-40B4-BE49-F238E27FC236}">
                <a16:creationId xmlns:a16="http://schemas.microsoft.com/office/drawing/2014/main" id="{9FC666B5-6799-490B-2AC8-FB66012E1BEB}"/>
              </a:ext>
            </a:extLst>
          </p:cNvPr>
          <p:cNvSpPr/>
          <p:nvPr/>
        </p:nvSpPr>
        <p:spPr>
          <a:xfrm>
            <a:off x="902518" y="752475"/>
            <a:ext cx="831228" cy="831228"/>
          </a:xfrm>
          <a:prstGeom prst="ellipse">
            <a:avLst/>
          </a:prstGeom>
          <a:solidFill>
            <a:srgbClr val="82A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1B3144"/>
                </a:solidFill>
                <a:latin typeface="Manrope SemiBold" pitchFamily="2" charset="0"/>
              </a:rPr>
              <a:t>04</a:t>
            </a:r>
          </a:p>
        </p:txBody>
      </p:sp>
      <p:pic>
        <p:nvPicPr>
          <p:cNvPr id="5" name="Picture 4" descr="A black and white logo&#10;&#10;AI-generated content may be incorrect.">
            <a:extLst>
              <a:ext uri="{FF2B5EF4-FFF2-40B4-BE49-F238E27FC236}">
                <a16:creationId xmlns:a16="http://schemas.microsoft.com/office/drawing/2014/main" id="{F049F817-A3CD-7E6B-836D-DC7F9892D714}"/>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6" name="Footer Placeholder 5">
            <a:extLst>
              <a:ext uri="{FF2B5EF4-FFF2-40B4-BE49-F238E27FC236}">
                <a16:creationId xmlns:a16="http://schemas.microsoft.com/office/drawing/2014/main" id="{0E9B5F47-67DD-8E54-7D06-19C8D880F225}"/>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1C64E8DA-D082-2E13-180A-4868592FC972}"/>
              </a:ext>
            </a:extLst>
          </p:cNvPr>
          <p:cNvSpPr>
            <a:spLocks noGrp="1"/>
          </p:cNvSpPr>
          <p:nvPr>
            <p:ph type="sldNum" sz="quarter" idx="12"/>
          </p:nvPr>
        </p:nvSpPr>
        <p:spPr/>
        <p:txBody>
          <a:bodyPr/>
          <a:lstStyle/>
          <a:p>
            <a:fld id="{DFDAC857-32DF-45FA-B4AF-541FDC52351A}" type="slidenum">
              <a:rPr lang="en-US" smtClean="0"/>
              <a:t>15</a:t>
            </a:fld>
            <a:endParaRPr lang="en-US"/>
          </a:p>
        </p:txBody>
      </p:sp>
    </p:spTree>
    <p:extLst>
      <p:ext uri="{BB962C8B-B14F-4D97-AF65-F5344CB8AC3E}">
        <p14:creationId xmlns:p14="http://schemas.microsoft.com/office/powerpoint/2010/main" val="3131018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D510760E-E3A0-D46E-E9F3-D1FD503AB0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99C5CD-EE5C-7506-6AF5-3DA13A571DAF}"/>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B34CE05D-D94A-3E7A-B0E3-BAD6CB6C5D0A}"/>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3F4E6194-C3DB-6FAD-0592-ECA60367764C}"/>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16</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03CD93B6-5968-7F7B-4332-F3327D6C125D}"/>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7CCF3E4E-D972-10B3-BBC8-0B89AEBE4AE5}"/>
              </a:ext>
            </a:extLst>
          </p:cNvPr>
          <p:cNvSpPr txBox="1"/>
          <p:nvPr/>
        </p:nvSpPr>
        <p:spPr>
          <a:xfrm>
            <a:off x="1294078" y="1921947"/>
            <a:ext cx="8485632" cy="2528256"/>
          </a:xfrm>
          <a:prstGeom prst="rect">
            <a:avLst/>
          </a:prstGeom>
          <a:noFill/>
        </p:spPr>
        <p:txBody>
          <a:bodyPr wrap="square">
            <a:spAutoFit/>
          </a:bodyPr>
          <a:lstStyle/>
          <a:p>
            <a:r>
              <a:rPr lang="en-US" sz="1400" b="1" dirty="0">
                <a:latin typeface="Manrope ExtraBold" pitchFamily="2" charset="0"/>
              </a:rPr>
              <a:t>Best Practices for OTC</a:t>
            </a:r>
          </a:p>
          <a:p>
            <a:endParaRPr lang="en-US" sz="1400" dirty="0">
              <a:latin typeface="Manrope ExtraBold" pitchFamily="2" charset="0"/>
            </a:endParaRPr>
          </a:p>
          <a:p>
            <a:pPr marL="285750" lvl="0" indent="-285750">
              <a:lnSpc>
                <a:spcPct val="150000"/>
              </a:lnSpc>
              <a:buFont typeface="Arial" panose="020B0604020202020204" pitchFamily="34" charset="0"/>
              <a:buChar char="•"/>
            </a:pPr>
            <a:r>
              <a:rPr lang="en-US" sz="1100" dirty="0">
                <a:latin typeface="Manrope Medium" pitchFamily="2" charset="0"/>
              </a:rPr>
              <a:t>It is advised to qualify the customer at an interest rate above market to help ensure your customer’s ability to qualify for the permanent mortgage at time of build completion.</a:t>
            </a:r>
          </a:p>
          <a:p>
            <a:pPr marL="285750" lvl="0" indent="-285750">
              <a:lnSpc>
                <a:spcPct val="150000"/>
              </a:lnSpc>
              <a:buFont typeface="Arial" panose="020B0604020202020204" pitchFamily="34" charset="0"/>
              <a:buChar char="•"/>
            </a:pPr>
            <a:r>
              <a:rPr lang="en-US" sz="1100" dirty="0">
                <a:latin typeface="Manrope Medium" pitchFamily="2" charset="0"/>
              </a:rPr>
              <a:t>It is advised to use Fannie Mae with this product since there is the opportunity to not need to requalify at modification if FICO is 700+ at time of close. All OTC loans that close with Freddie must requalify at modification.</a:t>
            </a:r>
          </a:p>
          <a:p>
            <a:pPr marL="285750" lvl="0" indent="-285750">
              <a:lnSpc>
                <a:spcPct val="150000"/>
              </a:lnSpc>
              <a:buFont typeface="Arial" panose="020B0604020202020204" pitchFamily="34" charset="0"/>
              <a:buChar char="•"/>
            </a:pPr>
            <a:r>
              <a:rPr lang="en-US" sz="1100" dirty="0">
                <a:latin typeface="Manrope Medium" pitchFamily="2" charset="0"/>
              </a:rPr>
              <a:t>If loan amount is being increased during the construction period for overages, the client is advised to notify GMFS so we can ensure the customer qualifies for the increased amount.</a:t>
            </a:r>
          </a:p>
          <a:p>
            <a:pPr marL="285750" lvl="0" indent="-285750">
              <a:lnSpc>
                <a:spcPct val="150000"/>
              </a:lnSpc>
              <a:buFont typeface="Arial" panose="020B0604020202020204" pitchFamily="34" charset="0"/>
              <a:buChar char="•"/>
            </a:pPr>
            <a:r>
              <a:rPr lang="en-US" sz="1100" dirty="0">
                <a:latin typeface="Manrope Medium" pitchFamily="2" charset="0"/>
              </a:rPr>
              <a:t>A letter can be used from the local county stating there is not a local permitting office in a scenario where there is not a permitting office to issue a certificate of occupancy.</a:t>
            </a:r>
          </a:p>
        </p:txBody>
      </p:sp>
    </p:spTree>
    <p:extLst>
      <p:ext uri="{BB962C8B-B14F-4D97-AF65-F5344CB8AC3E}">
        <p14:creationId xmlns:p14="http://schemas.microsoft.com/office/powerpoint/2010/main" val="3212044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a:extLst>
            <a:ext uri="{FF2B5EF4-FFF2-40B4-BE49-F238E27FC236}">
              <a16:creationId xmlns:a16="http://schemas.microsoft.com/office/drawing/2014/main" id="{91471AC8-AD76-58FD-FC43-9B1176E8F3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022BE-7842-C271-36EF-6493285A0145}"/>
              </a:ext>
            </a:extLst>
          </p:cNvPr>
          <p:cNvSpPr>
            <a:spLocks noGrp="1"/>
          </p:cNvSpPr>
          <p:nvPr>
            <p:ph type="title"/>
          </p:nvPr>
        </p:nvSpPr>
        <p:spPr>
          <a:xfrm>
            <a:off x="838200" y="3000200"/>
            <a:ext cx="10515600" cy="1325563"/>
          </a:xfrm>
        </p:spPr>
        <p:txBody>
          <a:bodyPr/>
          <a:lstStyle/>
          <a:p>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Correspondent OTC </a:t>
            </a:r>
            <a:b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br>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Flow Chart</a:t>
            </a:r>
          </a:p>
        </p:txBody>
      </p:sp>
      <p:sp>
        <p:nvSpPr>
          <p:cNvPr id="4" name="Oval 3">
            <a:extLst>
              <a:ext uri="{FF2B5EF4-FFF2-40B4-BE49-F238E27FC236}">
                <a16:creationId xmlns:a16="http://schemas.microsoft.com/office/drawing/2014/main" id="{F4C3A3B9-642A-2F07-DA38-0019758C210C}"/>
              </a:ext>
            </a:extLst>
          </p:cNvPr>
          <p:cNvSpPr/>
          <p:nvPr/>
        </p:nvSpPr>
        <p:spPr>
          <a:xfrm>
            <a:off x="902518" y="752475"/>
            <a:ext cx="831228" cy="831228"/>
          </a:xfrm>
          <a:prstGeom prst="ellipse">
            <a:avLst/>
          </a:prstGeom>
          <a:solidFill>
            <a:srgbClr val="82A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1B3144"/>
                </a:solidFill>
                <a:latin typeface="Manrope SemiBold" pitchFamily="2" charset="0"/>
              </a:rPr>
              <a:t>05</a:t>
            </a:r>
          </a:p>
        </p:txBody>
      </p:sp>
      <p:pic>
        <p:nvPicPr>
          <p:cNvPr id="5" name="Picture 4" descr="A black and white logo&#10;&#10;AI-generated content may be incorrect.">
            <a:extLst>
              <a:ext uri="{FF2B5EF4-FFF2-40B4-BE49-F238E27FC236}">
                <a16:creationId xmlns:a16="http://schemas.microsoft.com/office/drawing/2014/main" id="{AAD834FB-3365-B271-19EC-70DCB327EDB7}"/>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6" name="Footer Placeholder 5">
            <a:extLst>
              <a:ext uri="{FF2B5EF4-FFF2-40B4-BE49-F238E27FC236}">
                <a16:creationId xmlns:a16="http://schemas.microsoft.com/office/drawing/2014/main" id="{ED5440D1-FF01-D9D6-DC1F-7ACB9967E08A}"/>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86D8AF6C-1B60-16DC-C91F-DDA9AB4C9FA4}"/>
              </a:ext>
            </a:extLst>
          </p:cNvPr>
          <p:cNvSpPr>
            <a:spLocks noGrp="1"/>
          </p:cNvSpPr>
          <p:nvPr>
            <p:ph type="sldNum" sz="quarter" idx="12"/>
          </p:nvPr>
        </p:nvSpPr>
        <p:spPr/>
        <p:txBody>
          <a:bodyPr/>
          <a:lstStyle/>
          <a:p>
            <a:fld id="{DFDAC857-32DF-45FA-B4AF-541FDC52351A}" type="slidenum">
              <a:rPr lang="en-US" smtClean="0"/>
              <a:t>17</a:t>
            </a:fld>
            <a:endParaRPr lang="en-US"/>
          </a:p>
        </p:txBody>
      </p:sp>
    </p:spTree>
    <p:extLst>
      <p:ext uri="{BB962C8B-B14F-4D97-AF65-F5344CB8AC3E}">
        <p14:creationId xmlns:p14="http://schemas.microsoft.com/office/powerpoint/2010/main" val="4080635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5688806E-047B-B076-2A94-B046A112CD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797A2F-1828-8AED-B64B-55852D2231F5}"/>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F187867E-5640-EDFA-9E52-7324C03822EF}"/>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8BD8C2AF-7FA6-B8A2-9314-090349473D41}"/>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18</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946AC9CA-0B6E-B0E1-B245-810BBE45C25E}"/>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graphicFrame>
        <p:nvGraphicFramePr>
          <p:cNvPr id="10" name="Table 9">
            <a:extLst>
              <a:ext uri="{FF2B5EF4-FFF2-40B4-BE49-F238E27FC236}">
                <a16:creationId xmlns:a16="http://schemas.microsoft.com/office/drawing/2014/main" id="{E622E32C-94F0-32E2-ED91-7BFACE2F9898}"/>
              </a:ext>
            </a:extLst>
          </p:cNvPr>
          <p:cNvGraphicFramePr>
            <a:graphicFrameLocks noGrp="1"/>
          </p:cNvGraphicFramePr>
          <p:nvPr>
            <p:extLst>
              <p:ext uri="{D42A27DB-BD31-4B8C-83A1-F6EECF244321}">
                <p14:modId xmlns:p14="http://schemas.microsoft.com/office/powerpoint/2010/main" val="4037063104"/>
              </p:ext>
            </p:extLst>
          </p:nvPr>
        </p:nvGraphicFramePr>
        <p:xfrm>
          <a:off x="1651380" y="244717"/>
          <a:ext cx="8032551" cy="6130778"/>
        </p:xfrm>
        <a:graphic>
          <a:graphicData uri="http://schemas.openxmlformats.org/drawingml/2006/table">
            <a:tbl>
              <a:tblPr>
                <a:tableStyleId>{00A15C55-8517-42AA-B614-E9B94910E393}</a:tableStyleId>
              </a:tblPr>
              <a:tblGrid>
                <a:gridCol w="697092">
                  <a:extLst>
                    <a:ext uri="{9D8B030D-6E8A-4147-A177-3AD203B41FA5}">
                      <a16:colId xmlns:a16="http://schemas.microsoft.com/office/drawing/2014/main" val="123985759"/>
                    </a:ext>
                  </a:extLst>
                </a:gridCol>
                <a:gridCol w="3415113">
                  <a:extLst>
                    <a:ext uri="{9D8B030D-6E8A-4147-A177-3AD203B41FA5}">
                      <a16:colId xmlns:a16="http://schemas.microsoft.com/office/drawing/2014/main" val="631504793"/>
                    </a:ext>
                  </a:extLst>
                </a:gridCol>
                <a:gridCol w="3920346">
                  <a:extLst>
                    <a:ext uri="{9D8B030D-6E8A-4147-A177-3AD203B41FA5}">
                      <a16:colId xmlns:a16="http://schemas.microsoft.com/office/drawing/2014/main" val="2348400612"/>
                    </a:ext>
                  </a:extLst>
                </a:gridCol>
              </a:tblGrid>
              <a:tr h="437618">
                <a:tc gridSpan="3">
                  <a:txBody>
                    <a:bodyPr/>
                    <a:lstStyle/>
                    <a:p>
                      <a:pPr algn="ctr"/>
                      <a:r>
                        <a:rPr lang="en-US" sz="1400" b="0" kern="1200" dirty="0">
                          <a:solidFill>
                            <a:srgbClr val="F7F7F2"/>
                          </a:solidFill>
                          <a:effectLst/>
                          <a:latin typeface="Manrope ExtraBold" pitchFamily="2" charset="0"/>
                          <a:ea typeface="+mn-ea"/>
                          <a:cs typeface="+mn-cs"/>
                        </a:rPr>
                        <a:t>GMFS</a:t>
                      </a:r>
                      <a:r>
                        <a:rPr lang="en-US" sz="1400" b="0" i="1" kern="1200" dirty="0">
                          <a:solidFill>
                            <a:srgbClr val="F7F7F2"/>
                          </a:solidFill>
                          <a:effectLst/>
                          <a:latin typeface="Manrope ExtraBold" pitchFamily="2" charset="0"/>
                          <a:ea typeface="+mn-ea"/>
                          <a:cs typeface="+mn-cs"/>
                        </a:rPr>
                        <a:t> </a:t>
                      </a:r>
                      <a:r>
                        <a:rPr lang="en-US" sz="1400" b="0" kern="1200" dirty="0">
                          <a:solidFill>
                            <a:srgbClr val="F7F7F2"/>
                          </a:solidFill>
                          <a:effectLst/>
                          <a:latin typeface="Manrope ExtraBold" pitchFamily="2" charset="0"/>
                          <a:ea typeface="+mn-ea"/>
                          <a:cs typeface="+mn-cs"/>
                        </a:rPr>
                        <a:t>prepares closing docs</a:t>
                      </a:r>
                    </a:p>
                    <a:p>
                      <a:pPr algn="ctr"/>
                      <a:r>
                        <a:rPr lang="en-US" sz="1100" b="0" kern="1200" dirty="0">
                          <a:solidFill>
                            <a:srgbClr val="F7F7F2"/>
                          </a:solidFill>
                          <a:effectLst/>
                          <a:latin typeface="Manrope ExtraBold" pitchFamily="2" charset="0"/>
                          <a:ea typeface="+mn-ea"/>
                          <a:cs typeface="+mn-cs"/>
                        </a:rPr>
                        <a:t> (not applicable for Texas Clients)</a:t>
                      </a:r>
                      <a:endParaRPr lang="en-US" sz="500" b="0" dirty="0">
                        <a:solidFill>
                          <a:srgbClr val="F7F7F2"/>
                        </a:solidFill>
                        <a:latin typeface="Manrope ExtraBold" pitchFamily="2" charset="0"/>
                      </a:endParaRPr>
                    </a:p>
                  </a:txBody>
                  <a:tcPr marL="37512" marR="37512" marT="18756" marB="18756" anchor="ctr">
                    <a:solidFill>
                      <a:srgbClr val="1B3144"/>
                    </a:solidFill>
                  </a:tcPr>
                </a:tc>
                <a:tc hMerge="1">
                  <a:txBody>
                    <a:bodyPr/>
                    <a:lstStyle/>
                    <a:p>
                      <a:endParaRPr lang="en-US" sz="900" dirty="0">
                        <a:solidFill>
                          <a:srgbClr val="F7F7F2"/>
                        </a:solidFill>
                        <a:latin typeface="Manrope ExtraBold" pitchFamily="2" charset="0"/>
                      </a:endParaRPr>
                    </a:p>
                  </a:txBody>
                  <a:tcPr marL="37512" marR="37512" marT="18756" marB="18756" anchor="ctr">
                    <a:solidFill>
                      <a:srgbClr val="1B3144"/>
                    </a:solidFill>
                  </a:tcPr>
                </a:tc>
                <a:tc hMerge="1">
                  <a:txBody>
                    <a:bodyPr/>
                    <a:lstStyle/>
                    <a:p>
                      <a:endParaRPr lang="en-US" sz="900" dirty="0">
                        <a:solidFill>
                          <a:srgbClr val="F7F7F2"/>
                        </a:solidFill>
                        <a:latin typeface="Manrope ExtraBold" pitchFamily="2" charset="0"/>
                      </a:endParaRPr>
                    </a:p>
                  </a:txBody>
                  <a:tcPr marL="37512" marR="37512" marT="18756" marB="18756" anchor="ctr">
                    <a:solidFill>
                      <a:srgbClr val="1B3144"/>
                    </a:solidFill>
                  </a:tcPr>
                </a:tc>
                <a:extLst>
                  <a:ext uri="{0D108BD9-81ED-4DB2-BD59-A6C34878D82A}">
                    <a16:rowId xmlns:a16="http://schemas.microsoft.com/office/drawing/2014/main" val="1427044128"/>
                  </a:ext>
                </a:extLst>
              </a:tr>
              <a:tr h="188770">
                <a:tc>
                  <a:txBody>
                    <a:bodyPr/>
                    <a:lstStyle/>
                    <a:p>
                      <a:pPr algn="ctr"/>
                      <a:r>
                        <a:rPr lang="en-US" sz="850" dirty="0">
                          <a:solidFill>
                            <a:srgbClr val="F7F7F2"/>
                          </a:solidFill>
                          <a:latin typeface="Manrope ExtraBold" pitchFamily="2" charset="0"/>
                        </a:rPr>
                        <a:t>Step</a:t>
                      </a:r>
                    </a:p>
                  </a:txBody>
                  <a:tcPr marL="37512" marR="37512" marT="18756" marB="18756" anchor="ctr">
                    <a:solidFill>
                      <a:srgbClr val="82AFBF"/>
                    </a:solidFill>
                  </a:tcPr>
                </a:tc>
                <a:tc>
                  <a:txBody>
                    <a:bodyPr/>
                    <a:lstStyle/>
                    <a:p>
                      <a:r>
                        <a:rPr lang="en-US" sz="850" dirty="0">
                          <a:solidFill>
                            <a:srgbClr val="F7F7F2"/>
                          </a:solidFill>
                          <a:latin typeface="Manrope ExtraBold" pitchFamily="2" charset="0"/>
                        </a:rPr>
                        <a:t>Stage / Action</a:t>
                      </a:r>
                    </a:p>
                  </a:txBody>
                  <a:tcPr marL="37512" marR="37512" marT="18756" marB="18756" anchor="ctr">
                    <a:solidFill>
                      <a:srgbClr val="82AFBF"/>
                    </a:solidFill>
                  </a:tcPr>
                </a:tc>
                <a:tc>
                  <a:txBody>
                    <a:bodyPr/>
                    <a:lstStyle/>
                    <a:p>
                      <a:r>
                        <a:rPr lang="en-US" sz="850" dirty="0">
                          <a:solidFill>
                            <a:srgbClr val="F7F7F2"/>
                          </a:solidFill>
                          <a:latin typeface="Manrope ExtraBold" pitchFamily="2" charset="0"/>
                        </a:rPr>
                        <a:t>Notes / Responsibility</a:t>
                      </a:r>
                    </a:p>
                  </a:txBody>
                  <a:tcPr marL="37512" marR="37512" marT="18756" marB="18756" anchor="ctr">
                    <a:solidFill>
                      <a:srgbClr val="82AFBF"/>
                    </a:solidFill>
                  </a:tcPr>
                </a:tc>
                <a:extLst>
                  <a:ext uri="{0D108BD9-81ED-4DB2-BD59-A6C34878D82A}">
                    <a16:rowId xmlns:a16="http://schemas.microsoft.com/office/drawing/2014/main" val="1500387263"/>
                  </a:ext>
                </a:extLst>
              </a:tr>
              <a:tr h="191229">
                <a:tc>
                  <a:txBody>
                    <a:bodyPr/>
                    <a:lstStyle/>
                    <a:p>
                      <a:pPr algn="ctr"/>
                      <a:r>
                        <a:rPr lang="en-US" sz="850" dirty="0">
                          <a:latin typeface="Manrope Medium" pitchFamily="2" charset="0"/>
                        </a:rPr>
                        <a:t>1</a:t>
                      </a:r>
                    </a:p>
                  </a:txBody>
                  <a:tcPr marL="37512" marR="37512" marT="18756" marB="18756" anchor="ctr">
                    <a:solidFill>
                      <a:srgbClr val="CDDCDD"/>
                    </a:solidFill>
                  </a:tcPr>
                </a:tc>
                <a:tc>
                  <a:txBody>
                    <a:bodyPr/>
                    <a:lstStyle/>
                    <a:p>
                      <a:r>
                        <a:rPr lang="en-US" sz="850" dirty="0">
                          <a:latin typeface="Manrope Medium" pitchFamily="2" charset="0"/>
                        </a:rPr>
                        <a:t>GMFS prepares closing docs</a:t>
                      </a:r>
                    </a:p>
                  </a:txBody>
                  <a:tcPr marL="37512" marR="37512" marT="18756" marB="18756" anchor="ctr">
                    <a:solidFill>
                      <a:srgbClr val="CDDCDD"/>
                    </a:solidFill>
                  </a:tcPr>
                </a:tc>
                <a:tc>
                  <a:txBody>
                    <a:bodyPr/>
                    <a:lstStyle/>
                    <a:p>
                      <a:r>
                        <a:rPr lang="en-US" sz="850" dirty="0">
                          <a:latin typeface="Manrope Medium" pitchFamily="2" charset="0"/>
                        </a:rPr>
                        <a:t>Not applicable for Texas clients</a:t>
                      </a:r>
                    </a:p>
                  </a:txBody>
                  <a:tcPr marL="37512" marR="37512" marT="18756" marB="18756" anchor="ctr">
                    <a:solidFill>
                      <a:srgbClr val="CDDCDD"/>
                    </a:solidFill>
                  </a:tcPr>
                </a:tc>
                <a:extLst>
                  <a:ext uri="{0D108BD9-81ED-4DB2-BD59-A6C34878D82A}">
                    <a16:rowId xmlns:a16="http://schemas.microsoft.com/office/drawing/2014/main" val="3661642934"/>
                  </a:ext>
                </a:extLst>
              </a:tr>
              <a:tr h="191229">
                <a:tc>
                  <a:txBody>
                    <a:bodyPr/>
                    <a:lstStyle/>
                    <a:p>
                      <a:pPr algn="ctr"/>
                      <a:r>
                        <a:rPr lang="en-US" sz="850" dirty="0">
                          <a:latin typeface="Manrope Medium" pitchFamily="2" charset="0"/>
                        </a:rPr>
                        <a:t>2</a:t>
                      </a:r>
                    </a:p>
                  </a:txBody>
                  <a:tcPr marL="37512" marR="37512" marT="18756" marB="18756" anchor="ctr">
                    <a:solidFill>
                      <a:srgbClr val="F7F7F2"/>
                    </a:solidFill>
                  </a:tcPr>
                </a:tc>
                <a:tc>
                  <a:txBody>
                    <a:bodyPr/>
                    <a:lstStyle/>
                    <a:p>
                      <a:r>
                        <a:rPr lang="en-US" sz="850" dirty="0">
                          <a:latin typeface="Manrope Medium" pitchFamily="2" charset="0"/>
                        </a:rPr>
                        <a:t>Client uploads loan package docs + submission cover sheet</a:t>
                      </a:r>
                    </a:p>
                  </a:txBody>
                  <a:tcPr marL="37512" marR="37512" marT="18756" marB="18756" anchor="ctr">
                    <a:solidFill>
                      <a:srgbClr val="F7F7F2"/>
                    </a:solidFill>
                  </a:tcPr>
                </a:tc>
                <a:tc>
                  <a:txBody>
                    <a:bodyPr/>
                    <a:lstStyle/>
                    <a:p>
                      <a:r>
                        <a:rPr lang="en-US" sz="850" dirty="0">
                          <a:latin typeface="Manrope Medium" pitchFamily="2" charset="0"/>
                        </a:rPr>
                        <a:t>Client action</a:t>
                      </a:r>
                    </a:p>
                  </a:txBody>
                  <a:tcPr marL="37512" marR="37512" marT="18756" marB="18756" anchor="ctr">
                    <a:solidFill>
                      <a:srgbClr val="F7F7F2"/>
                    </a:solidFill>
                  </a:tcPr>
                </a:tc>
                <a:extLst>
                  <a:ext uri="{0D108BD9-81ED-4DB2-BD59-A6C34878D82A}">
                    <a16:rowId xmlns:a16="http://schemas.microsoft.com/office/drawing/2014/main" val="2542253959"/>
                  </a:ext>
                </a:extLst>
              </a:tr>
              <a:tr h="191229">
                <a:tc>
                  <a:txBody>
                    <a:bodyPr/>
                    <a:lstStyle/>
                    <a:p>
                      <a:pPr algn="ctr"/>
                      <a:r>
                        <a:rPr lang="en-US" sz="850" dirty="0">
                          <a:latin typeface="Manrope Medium" pitchFamily="2" charset="0"/>
                        </a:rPr>
                        <a:t>3</a:t>
                      </a:r>
                    </a:p>
                  </a:txBody>
                  <a:tcPr marL="37512" marR="37512" marT="18756" marB="18756" anchor="ctr">
                    <a:solidFill>
                      <a:srgbClr val="CDDCDD"/>
                    </a:solidFill>
                  </a:tcPr>
                </a:tc>
                <a:tc>
                  <a:txBody>
                    <a:bodyPr/>
                    <a:lstStyle/>
                    <a:p>
                      <a:r>
                        <a:rPr lang="en-US" sz="850" dirty="0">
                          <a:latin typeface="Manrope Medium" pitchFamily="2" charset="0"/>
                        </a:rPr>
                        <a:t>Application taken</a:t>
                      </a:r>
                    </a:p>
                  </a:txBody>
                  <a:tcPr marL="37512" marR="37512" marT="18756" marB="18756" anchor="ctr">
                    <a:solidFill>
                      <a:srgbClr val="CDDCDD"/>
                    </a:solidFill>
                  </a:tcPr>
                </a:tc>
                <a:tc>
                  <a:txBody>
                    <a:bodyPr/>
                    <a:lstStyle/>
                    <a:p>
                      <a:r>
                        <a:rPr lang="en-US" sz="850">
                          <a:latin typeface="Manrope Medium" pitchFamily="2" charset="0"/>
                        </a:rPr>
                        <a:t>—</a:t>
                      </a:r>
                    </a:p>
                  </a:txBody>
                  <a:tcPr marL="37512" marR="37512" marT="18756" marB="18756" anchor="ctr">
                    <a:solidFill>
                      <a:srgbClr val="CDDCDD"/>
                    </a:solidFill>
                  </a:tcPr>
                </a:tc>
                <a:extLst>
                  <a:ext uri="{0D108BD9-81ED-4DB2-BD59-A6C34878D82A}">
                    <a16:rowId xmlns:a16="http://schemas.microsoft.com/office/drawing/2014/main" val="1363801020"/>
                  </a:ext>
                </a:extLst>
              </a:tr>
              <a:tr h="191229">
                <a:tc>
                  <a:txBody>
                    <a:bodyPr/>
                    <a:lstStyle/>
                    <a:p>
                      <a:pPr algn="ctr"/>
                      <a:r>
                        <a:rPr lang="en-US" sz="850" dirty="0">
                          <a:latin typeface="Manrope Medium" pitchFamily="2" charset="0"/>
                        </a:rPr>
                        <a:t>4</a:t>
                      </a:r>
                    </a:p>
                  </a:txBody>
                  <a:tcPr marL="37512" marR="37512" marT="18756" marB="18756" anchor="ctr">
                    <a:solidFill>
                      <a:srgbClr val="F7F7F2"/>
                    </a:solidFill>
                  </a:tcPr>
                </a:tc>
                <a:tc>
                  <a:txBody>
                    <a:bodyPr/>
                    <a:lstStyle/>
                    <a:p>
                      <a:r>
                        <a:rPr lang="en-US" sz="850" dirty="0">
                          <a:latin typeface="Manrope Medium" pitchFamily="2" charset="0"/>
                        </a:rPr>
                        <a:t>Processor validates docs</a:t>
                      </a:r>
                    </a:p>
                  </a:txBody>
                  <a:tcPr marL="37512" marR="37512" marT="18756" marB="18756" anchor="ctr">
                    <a:solidFill>
                      <a:srgbClr val="F7F7F2"/>
                    </a:solidFill>
                  </a:tcPr>
                </a:tc>
                <a:tc>
                  <a:txBody>
                    <a:bodyPr/>
                    <a:lstStyle/>
                    <a:p>
                      <a:r>
                        <a:rPr lang="en-US" sz="850" dirty="0">
                          <a:latin typeface="Manrope Medium" pitchFamily="2" charset="0"/>
                        </a:rPr>
                        <a:t>If incomplete → GMFS notifies client</a:t>
                      </a:r>
                    </a:p>
                  </a:txBody>
                  <a:tcPr marL="37512" marR="37512" marT="18756" marB="18756" anchor="ctr">
                    <a:solidFill>
                      <a:srgbClr val="F7F7F2"/>
                    </a:solidFill>
                  </a:tcPr>
                </a:tc>
                <a:extLst>
                  <a:ext uri="{0D108BD9-81ED-4DB2-BD59-A6C34878D82A}">
                    <a16:rowId xmlns:a16="http://schemas.microsoft.com/office/drawing/2014/main" val="880104823"/>
                  </a:ext>
                </a:extLst>
              </a:tr>
              <a:tr h="191229">
                <a:tc>
                  <a:txBody>
                    <a:bodyPr/>
                    <a:lstStyle/>
                    <a:p>
                      <a:pPr algn="ctr"/>
                      <a:r>
                        <a:rPr lang="en-US" sz="850">
                          <a:latin typeface="Manrope Medium" pitchFamily="2" charset="0"/>
                        </a:rPr>
                        <a:t>5</a:t>
                      </a:r>
                    </a:p>
                  </a:txBody>
                  <a:tcPr marL="37512" marR="37512" marT="18756" marB="18756" anchor="ctr">
                    <a:solidFill>
                      <a:srgbClr val="CDDCDD"/>
                    </a:solidFill>
                  </a:tcPr>
                </a:tc>
                <a:tc>
                  <a:txBody>
                    <a:bodyPr/>
                    <a:lstStyle/>
                    <a:p>
                      <a:r>
                        <a:rPr lang="en-US" sz="850" dirty="0">
                          <a:latin typeface="Manrope Medium" pitchFamily="2" charset="0"/>
                        </a:rPr>
                        <a:t>Client uploads corrected/missing docs</a:t>
                      </a:r>
                    </a:p>
                  </a:txBody>
                  <a:tcPr marL="37512" marR="37512" marT="18756" marB="18756" anchor="ctr">
                    <a:solidFill>
                      <a:srgbClr val="CDDCDD"/>
                    </a:solidFill>
                  </a:tcPr>
                </a:tc>
                <a:tc>
                  <a:txBody>
                    <a:bodyPr/>
                    <a:lstStyle/>
                    <a:p>
                      <a:r>
                        <a:rPr lang="en-US" sz="850">
                          <a:latin typeface="Manrope Medium" pitchFamily="2" charset="0"/>
                        </a:rPr>
                        <a:t>Client emails processor when uploaded</a:t>
                      </a:r>
                    </a:p>
                  </a:txBody>
                  <a:tcPr marL="37512" marR="37512" marT="18756" marB="18756" anchor="ctr">
                    <a:solidFill>
                      <a:srgbClr val="CDDCDD"/>
                    </a:solidFill>
                  </a:tcPr>
                </a:tc>
                <a:extLst>
                  <a:ext uri="{0D108BD9-81ED-4DB2-BD59-A6C34878D82A}">
                    <a16:rowId xmlns:a16="http://schemas.microsoft.com/office/drawing/2014/main" val="682662805"/>
                  </a:ext>
                </a:extLst>
              </a:tr>
              <a:tr h="191229">
                <a:tc>
                  <a:txBody>
                    <a:bodyPr/>
                    <a:lstStyle/>
                    <a:p>
                      <a:pPr algn="ctr"/>
                      <a:r>
                        <a:rPr lang="en-US" sz="850" dirty="0">
                          <a:latin typeface="Manrope Medium" pitchFamily="2" charset="0"/>
                        </a:rPr>
                        <a:t>6</a:t>
                      </a:r>
                    </a:p>
                  </a:txBody>
                  <a:tcPr marL="37512" marR="37512" marT="18756" marB="18756" anchor="ctr">
                    <a:solidFill>
                      <a:srgbClr val="F7F7F2"/>
                    </a:solidFill>
                  </a:tcPr>
                </a:tc>
                <a:tc>
                  <a:txBody>
                    <a:bodyPr/>
                    <a:lstStyle/>
                    <a:p>
                      <a:r>
                        <a:rPr lang="en-US" sz="850" dirty="0">
                          <a:latin typeface="Manrope Medium" pitchFamily="2" charset="0"/>
                        </a:rPr>
                        <a:t>Submitted to Underwriting</a:t>
                      </a:r>
                    </a:p>
                  </a:txBody>
                  <a:tcPr marL="37512" marR="37512" marT="18756" marB="18756" anchor="ctr">
                    <a:solidFill>
                      <a:srgbClr val="F7F7F2"/>
                    </a:solidFill>
                  </a:tcPr>
                </a:tc>
                <a:tc>
                  <a:txBody>
                    <a:bodyPr/>
                    <a:lstStyle/>
                    <a:p>
                      <a:r>
                        <a:rPr lang="en-US" sz="850" dirty="0">
                          <a:latin typeface="Manrope Medium" pitchFamily="2" charset="0"/>
                        </a:rPr>
                        <a:t>—</a:t>
                      </a:r>
                    </a:p>
                  </a:txBody>
                  <a:tcPr marL="37512" marR="37512" marT="18756" marB="18756" anchor="ctr">
                    <a:solidFill>
                      <a:srgbClr val="F7F7F2"/>
                    </a:solidFill>
                  </a:tcPr>
                </a:tc>
                <a:extLst>
                  <a:ext uri="{0D108BD9-81ED-4DB2-BD59-A6C34878D82A}">
                    <a16:rowId xmlns:a16="http://schemas.microsoft.com/office/drawing/2014/main" val="643952588"/>
                  </a:ext>
                </a:extLst>
              </a:tr>
              <a:tr h="191229">
                <a:tc>
                  <a:txBody>
                    <a:bodyPr/>
                    <a:lstStyle/>
                    <a:p>
                      <a:pPr algn="ctr"/>
                      <a:r>
                        <a:rPr lang="en-US" sz="850">
                          <a:latin typeface="Manrope Medium" pitchFamily="2" charset="0"/>
                        </a:rPr>
                        <a:t>7</a:t>
                      </a:r>
                    </a:p>
                  </a:txBody>
                  <a:tcPr marL="37512" marR="37512" marT="18756" marB="18756" anchor="ctr">
                    <a:solidFill>
                      <a:srgbClr val="CDDCDD"/>
                    </a:solidFill>
                  </a:tcPr>
                </a:tc>
                <a:tc>
                  <a:txBody>
                    <a:bodyPr/>
                    <a:lstStyle/>
                    <a:p>
                      <a:r>
                        <a:rPr lang="en-US" sz="850" dirty="0">
                          <a:latin typeface="Manrope Medium" pitchFamily="2" charset="0"/>
                        </a:rPr>
                        <a:t>Received in Underwriting</a:t>
                      </a:r>
                    </a:p>
                  </a:txBody>
                  <a:tcPr marL="37512" marR="37512" marT="18756" marB="18756" anchor="ctr">
                    <a:solidFill>
                      <a:srgbClr val="CDDCDD"/>
                    </a:solidFill>
                  </a:tcPr>
                </a:tc>
                <a:tc>
                  <a:txBody>
                    <a:bodyPr/>
                    <a:lstStyle/>
                    <a:p>
                      <a:r>
                        <a:rPr lang="en-US" sz="850">
                          <a:latin typeface="Manrope Medium" pitchFamily="2" charset="0"/>
                        </a:rPr>
                        <a:t>—</a:t>
                      </a:r>
                    </a:p>
                  </a:txBody>
                  <a:tcPr marL="37512" marR="37512" marT="18756" marB="18756" anchor="ctr">
                    <a:solidFill>
                      <a:srgbClr val="CDDCDD"/>
                    </a:solidFill>
                  </a:tcPr>
                </a:tc>
                <a:extLst>
                  <a:ext uri="{0D108BD9-81ED-4DB2-BD59-A6C34878D82A}">
                    <a16:rowId xmlns:a16="http://schemas.microsoft.com/office/drawing/2014/main" val="640742461"/>
                  </a:ext>
                </a:extLst>
              </a:tr>
              <a:tr h="191229">
                <a:tc>
                  <a:txBody>
                    <a:bodyPr/>
                    <a:lstStyle/>
                    <a:p>
                      <a:pPr algn="ctr"/>
                      <a:r>
                        <a:rPr lang="en-US" sz="850">
                          <a:latin typeface="Manrope Medium" pitchFamily="2" charset="0"/>
                        </a:rPr>
                        <a:t>8</a:t>
                      </a:r>
                    </a:p>
                  </a:txBody>
                  <a:tcPr marL="37512" marR="37512" marT="18756" marB="18756" anchor="ctr">
                    <a:solidFill>
                      <a:srgbClr val="F7F7F2"/>
                    </a:solidFill>
                  </a:tcPr>
                </a:tc>
                <a:tc>
                  <a:txBody>
                    <a:bodyPr/>
                    <a:lstStyle/>
                    <a:p>
                      <a:r>
                        <a:rPr lang="en-US" sz="850" dirty="0">
                          <a:latin typeface="Manrope Medium" pitchFamily="2" charset="0"/>
                        </a:rPr>
                        <a:t>Approved with Conditions</a:t>
                      </a:r>
                    </a:p>
                  </a:txBody>
                  <a:tcPr marL="37512" marR="37512" marT="18756" marB="18756" anchor="ctr">
                    <a:solidFill>
                      <a:srgbClr val="F7F7F2"/>
                    </a:solidFill>
                  </a:tcPr>
                </a:tc>
                <a:tc>
                  <a:txBody>
                    <a:bodyPr/>
                    <a:lstStyle/>
                    <a:p>
                      <a:r>
                        <a:rPr lang="en-US" sz="850" dirty="0">
                          <a:latin typeface="Manrope Medium" pitchFamily="2" charset="0"/>
                        </a:rPr>
                        <a:t>GMFS notifies client of conditions</a:t>
                      </a:r>
                    </a:p>
                  </a:txBody>
                  <a:tcPr marL="37512" marR="37512" marT="18756" marB="18756" anchor="ctr">
                    <a:solidFill>
                      <a:srgbClr val="F7F7F2"/>
                    </a:solidFill>
                  </a:tcPr>
                </a:tc>
                <a:extLst>
                  <a:ext uri="{0D108BD9-81ED-4DB2-BD59-A6C34878D82A}">
                    <a16:rowId xmlns:a16="http://schemas.microsoft.com/office/drawing/2014/main" val="2035714612"/>
                  </a:ext>
                </a:extLst>
              </a:tr>
              <a:tr h="191229">
                <a:tc>
                  <a:txBody>
                    <a:bodyPr/>
                    <a:lstStyle/>
                    <a:p>
                      <a:pPr algn="ctr"/>
                      <a:r>
                        <a:rPr lang="en-US" sz="850">
                          <a:latin typeface="Manrope Medium" pitchFamily="2" charset="0"/>
                        </a:rPr>
                        <a:t>9</a:t>
                      </a:r>
                    </a:p>
                  </a:txBody>
                  <a:tcPr marL="37512" marR="37512" marT="18756" marB="18756" anchor="ctr">
                    <a:solidFill>
                      <a:srgbClr val="CDDCDD"/>
                    </a:solidFill>
                  </a:tcPr>
                </a:tc>
                <a:tc>
                  <a:txBody>
                    <a:bodyPr/>
                    <a:lstStyle/>
                    <a:p>
                      <a:r>
                        <a:rPr lang="en-US" sz="850" dirty="0">
                          <a:latin typeface="Manrope Medium" pitchFamily="2" charset="0"/>
                        </a:rPr>
                        <a:t>Client uploads file conditions</a:t>
                      </a:r>
                    </a:p>
                  </a:txBody>
                  <a:tcPr marL="37512" marR="37512" marT="18756" marB="18756" anchor="ctr">
                    <a:solidFill>
                      <a:srgbClr val="CDDCDD"/>
                    </a:solidFill>
                  </a:tcPr>
                </a:tc>
                <a:tc>
                  <a:txBody>
                    <a:bodyPr/>
                    <a:lstStyle/>
                    <a:p>
                      <a:r>
                        <a:rPr lang="en-US" sz="850" dirty="0">
                          <a:latin typeface="Manrope Medium" pitchFamily="2" charset="0"/>
                        </a:rPr>
                        <a:t>Client emails CRR when uploaded</a:t>
                      </a:r>
                    </a:p>
                  </a:txBody>
                  <a:tcPr marL="37512" marR="37512" marT="18756" marB="18756" anchor="ctr">
                    <a:solidFill>
                      <a:srgbClr val="CDDCDD"/>
                    </a:solidFill>
                  </a:tcPr>
                </a:tc>
                <a:extLst>
                  <a:ext uri="{0D108BD9-81ED-4DB2-BD59-A6C34878D82A}">
                    <a16:rowId xmlns:a16="http://schemas.microsoft.com/office/drawing/2014/main" val="3906500794"/>
                  </a:ext>
                </a:extLst>
              </a:tr>
              <a:tr h="191229">
                <a:tc>
                  <a:txBody>
                    <a:bodyPr/>
                    <a:lstStyle/>
                    <a:p>
                      <a:pPr algn="ctr"/>
                      <a:r>
                        <a:rPr lang="en-US" sz="850">
                          <a:latin typeface="Manrope Medium" pitchFamily="2" charset="0"/>
                        </a:rPr>
                        <a:t>10</a:t>
                      </a:r>
                    </a:p>
                  </a:txBody>
                  <a:tcPr marL="37512" marR="37512" marT="18756" marB="18756" anchor="ctr">
                    <a:solidFill>
                      <a:srgbClr val="F7F7F2"/>
                    </a:solidFill>
                  </a:tcPr>
                </a:tc>
                <a:tc>
                  <a:txBody>
                    <a:bodyPr/>
                    <a:lstStyle/>
                    <a:p>
                      <a:r>
                        <a:rPr lang="en-US" sz="850" dirty="0">
                          <a:latin typeface="Manrope Medium" pitchFamily="2" charset="0"/>
                        </a:rPr>
                        <a:t>Client uploads Pre-Closing docs</a:t>
                      </a:r>
                    </a:p>
                  </a:txBody>
                  <a:tcPr marL="37512" marR="37512" marT="18756" marB="18756" anchor="ctr">
                    <a:solidFill>
                      <a:srgbClr val="F7F7F2"/>
                    </a:solidFill>
                  </a:tcPr>
                </a:tc>
                <a:tc>
                  <a:txBody>
                    <a:bodyPr/>
                    <a:lstStyle/>
                    <a:p>
                      <a:r>
                        <a:rPr lang="en-US" sz="850" dirty="0">
                          <a:latin typeface="Manrope Medium" pitchFamily="2" charset="0"/>
                        </a:rPr>
                        <a:t>Client action</a:t>
                      </a:r>
                    </a:p>
                  </a:txBody>
                  <a:tcPr marL="37512" marR="37512" marT="18756" marB="18756" anchor="ctr">
                    <a:solidFill>
                      <a:srgbClr val="F7F7F2"/>
                    </a:solidFill>
                  </a:tcPr>
                </a:tc>
                <a:extLst>
                  <a:ext uri="{0D108BD9-81ED-4DB2-BD59-A6C34878D82A}">
                    <a16:rowId xmlns:a16="http://schemas.microsoft.com/office/drawing/2014/main" val="2605537764"/>
                  </a:ext>
                </a:extLst>
              </a:tr>
              <a:tr h="191229">
                <a:tc>
                  <a:txBody>
                    <a:bodyPr/>
                    <a:lstStyle/>
                    <a:p>
                      <a:pPr algn="ctr"/>
                      <a:r>
                        <a:rPr lang="en-US" sz="850">
                          <a:latin typeface="Manrope Medium" pitchFamily="2" charset="0"/>
                        </a:rPr>
                        <a:t>11</a:t>
                      </a:r>
                    </a:p>
                  </a:txBody>
                  <a:tcPr marL="37512" marR="37512" marT="18756" marB="18756" anchor="ctr">
                    <a:solidFill>
                      <a:srgbClr val="CDDCDD"/>
                    </a:solidFill>
                  </a:tcPr>
                </a:tc>
                <a:tc>
                  <a:txBody>
                    <a:bodyPr/>
                    <a:lstStyle/>
                    <a:p>
                      <a:r>
                        <a:rPr lang="en-US" sz="850">
                          <a:latin typeface="Manrope Medium" pitchFamily="2" charset="0"/>
                        </a:rPr>
                        <a:t>CRR validates docs</a:t>
                      </a:r>
                    </a:p>
                  </a:txBody>
                  <a:tcPr marL="37512" marR="37512" marT="18756" marB="18756" anchor="ctr">
                    <a:solidFill>
                      <a:srgbClr val="CDDCDD"/>
                    </a:solidFill>
                  </a:tcPr>
                </a:tc>
                <a:tc>
                  <a:txBody>
                    <a:bodyPr/>
                    <a:lstStyle/>
                    <a:p>
                      <a:r>
                        <a:rPr lang="en-US" sz="850" dirty="0">
                          <a:latin typeface="Manrope Medium" pitchFamily="2" charset="0"/>
                        </a:rPr>
                        <a:t>If incomplete → GMFS notifies client</a:t>
                      </a:r>
                    </a:p>
                  </a:txBody>
                  <a:tcPr marL="37512" marR="37512" marT="18756" marB="18756" anchor="ctr">
                    <a:solidFill>
                      <a:srgbClr val="CDDCDD"/>
                    </a:solidFill>
                  </a:tcPr>
                </a:tc>
                <a:extLst>
                  <a:ext uri="{0D108BD9-81ED-4DB2-BD59-A6C34878D82A}">
                    <a16:rowId xmlns:a16="http://schemas.microsoft.com/office/drawing/2014/main" val="2681230740"/>
                  </a:ext>
                </a:extLst>
              </a:tr>
              <a:tr h="191229">
                <a:tc>
                  <a:txBody>
                    <a:bodyPr/>
                    <a:lstStyle/>
                    <a:p>
                      <a:pPr algn="ctr"/>
                      <a:r>
                        <a:rPr lang="en-US" sz="850" dirty="0">
                          <a:latin typeface="Manrope Medium" pitchFamily="2" charset="0"/>
                        </a:rPr>
                        <a:t>12</a:t>
                      </a:r>
                    </a:p>
                  </a:txBody>
                  <a:tcPr marL="37512" marR="37512" marT="18756" marB="18756" anchor="ctr">
                    <a:solidFill>
                      <a:srgbClr val="F7F7F2"/>
                    </a:solidFill>
                  </a:tcPr>
                </a:tc>
                <a:tc>
                  <a:txBody>
                    <a:bodyPr/>
                    <a:lstStyle/>
                    <a:p>
                      <a:r>
                        <a:rPr lang="en-US" sz="850" dirty="0">
                          <a:latin typeface="Manrope Medium" pitchFamily="2" charset="0"/>
                        </a:rPr>
                        <a:t>Client uploads corrected/missing docs</a:t>
                      </a:r>
                    </a:p>
                  </a:txBody>
                  <a:tcPr marL="37512" marR="37512" marT="18756" marB="18756" anchor="ctr">
                    <a:solidFill>
                      <a:srgbClr val="F7F7F2"/>
                    </a:solidFill>
                  </a:tcPr>
                </a:tc>
                <a:tc>
                  <a:txBody>
                    <a:bodyPr/>
                    <a:lstStyle/>
                    <a:p>
                      <a:r>
                        <a:rPr lang="en-US" sz="850" dirty="0">
                          <a:latin typeface="Manrope Medium" pitchFamily="2" charset="0"/>
                        </a:rPr>
                        <a:t>Client emails pre-closer when uploaded</a:t>
                      </a:r>
                    </a:p>
                  </a:txBody>
                  <a:tcPr marL="37512" marR="37512" marT="18756" marB="18756" anchor="ctr">
                    <a:solidFill>
                      <a:srgbClr val="F7F7F2"/>
                    </a:solidFill>
                  </a:tcPr>
                </a:tc>
                <a:extLst>
                  <a:ext uri="{0D108BD9-81ED-4DB2-BD59-A6C34878D82A}">
                    <a16:rowId xmlns:a16="http://schemas.microsoft.com/office/drawing/2014/main" val="1589788721"/>
                  </a:ext>
                </a:extLst>
              </a:tr>
              <a:tr h="191229">
                <a:tc>
                  <a:txBody>
                    <a:bodyPr/>
                    <a:lstStyle/>
                    <a:p>
                      <a:pPr algn="ctr"/>
                      <a:r>
                        <a:rPr lang="en-US" sz="850">
                          <a:latin typeface="Manrope Medium" pitchFamily="2" charset="0"/>
                        </a:rPr>
                        <a:t>13</a:t>
                      </a:r>
                    </a:p>
                  </a:txBody>
                  <a:tcPr marL="37512" marR="37512" marT="18756" marB="18756" anchor="ctr">
                    <a:solidFill>
                      <a:srgbClr val="CDDCDD"/>
                    </a:solidFill>
                  </a:tcPr>
                </a:tc>
                <a:tc>
                  <a:txBody>
                    <a:bodyPr/>
                    <a:lstStyle/>
                    <a:p>
                      <a:r>
                        <a:rPr lang="en-US" sz="850" dirty="0">
                          <a:latin typeface="Manrope Medium" pitchFamily="2" charset="0"/>
                        </a:rPr>
                        <a:t>GMFS issues Clear to Close</a:t>
                      </a:r>
                    </a:p>
                  </a:txBody>
                  <a:tcPr marL="37512" marR="37512" marT="18756" marB="18756" anchor="ctr">
                    <a:solidFill>
                      <a:srgbClr val="CDDCDD"/>
                    </a:solidFill>
                  </a:tcPr>
                </a:tc>
                <a:tc>
                  <a:txBody>
                    <a:bodyPr/>
                    <a:lstStyle/>
                    <a:p>
                      <a:r>
                        <a:rPr lang="en-US" sz="850" dirty="0">
                          <a:latin typeface="Manrope Medium" pitchFamily="2" charset="0"/>
                        </a:rPr>
                        <a:t>Sent to GMFS Closing for closing docs</a:t>
                      </a:r>
                    </a:p>
                  </a:txBody>
                  <a:tcPr marL="37512" marR="37512" marT="18756" marB="18756" anchor="ctr">
                    <a:solidFill>
                      <a:srgbClr val="CDDCDD"/>
                    </a:solidFill>
                  </a:tcPr>
                </a:tc>
                <a:extLst>
                  <a:ext uri="{0D108BD9-81ED-4DB2-BD59-A6C34878D82A}">
                    <a16:rowId xmlns:a16="http://schemas.microsoft.com/office/drawing/2014/main" val="1966831563"/>
                  </a:ext>
                </a:extLst>
              </a:tr>
              <a:tr h="191229">
                <a:tc>
                  <a:txBody>
                    <a:bodyPr/>
                    <a:lstStyle/>
                    <a:p>
                      <a:pPr algn="ctr"/>
                      <a:r>
                        <a:rPr lang="en-US" sz="850" dirty="0">
                          <a:latin typeface="Manrope Medium" pitchFamily="2" charset="0"/>
                        </a:rPr>
                        <a:t>14</a:t>
                      </a:r>
                    </a:p>
                  </a:txBody>
                  <a:tcPr marL="37512" marR="37512" marT="18756" marB="18756" anchor="ctr">
                    <a:solidFill>
                      <a:srgbClr val="F7F7F2"/>
                    </a:solidFill>
                  </a:tcPr>
                </a:tc>
                <a:tc>
                  <a:txBody>
                    <a:bodyPr/>
                    <a:lstStyle/>
                    <a:p>
                      <a:r>
                        <a:rPr lang="en-US" sz="850" dirty="0">
                          <a:latin typeface="Manrope Medium" pitchFamily="2" charset="0"/>
                        </a:rPr>
                        <a:t>Construction Warehouse</a:t>
                      </a:r>
                    </a:p>
                  </a:txBody>
                  <a:tcPr marL="37512" marR="37512" marT="18756" marB="18756" anchor="ctr">
                    <a:solidFill>
                      <a:srgbClr val="F7F7F2"/>
                    </a:solidFill>
                  </a:tcPr>
                </a:tc>
                <a:tc>
                  <a:txBody>
                    <a:bodyPr/>
                    <a:lstStyle/>
                    <a:p>
                      <a:r>
                        <a:rPr lang="en-US" sz="850" dirty="0">
                          <a:latin typeface="Manrope Medium" pitchFamily="2" charset="0"/>
                        </a:rPr>
                        <a:t>Closing package sent to Post Closing for 1st phase audit</a:t>
                      </a:r>
                    </a:p>
                  </a:txBody>
                  <a:tcPr marL="37512" marR="37512" marT="18756" marB="18756" anchor="ctr">
                    <a:solidFill>
                      <a:srgbClr val="F7F7F2"/>
                    </a:solidFill>
                  </a:tcPr>
                </a:tc>
                <a:extLst>
                  <a:ext uri="{0D108BD9-81ED-4DB2-BD59-A6C34878D82A}">
                    <a16:rowId xmlns:a16="http://schemas.microsoft.com/office/drawing/2014/main" val="2513769730"/>
                  </a:ext>
                </a:extLst>
              </a:tr>
              <a:tr h="191229">
                <a:tc>
                  <a:txBody>
                    <a:bodyPr/>
                    <a:lstStyle/>
                    <a:p>
                      <a:pPr algn="ctr"/>
                      <a:r>
                        <a:rPr lang="en-US" sz="850">
                          <a:latin typeface="Manrope Medium" pitchFamily="2" charset="0"/>
                        </a:rPr>
                        <a:t>15</a:t>
                      </a:r>
                    </a:p>
                  </a:txBody>
                  <a:tcPr marL="37512" marR="37512" marT="18756" marB="18756" anchor="ctr">
                    <a:solidFill>
                      <a:srgbClr val="CDDCDD"/>
                    </a:solidFill>
                  </a:tcPr>
                </a:tc>
                <a:tc>
                  <a:txBody>
                    <a:bodyPr/>
                    <a:lstStyle/>
                    <a:p>
                      <a:r>
                        <a:rPr lang="en-US" sz="850">
                          <a:latin typeface="Manrope Medium" pitchFamily="2" charset="0"/>
                        </a:rPr>
                        <a:t>Construction completed</a:t>
                      </a:r>
                    </a:p>
                  </a:txBody>
                  <a:tcPr marL="37512" marR="37512" marT="18756" marB="18756" anchor="ctr">
                    <a:solidFill>
                      <a:srgbClr val="CDDCDD"/>
                    </a:solidFill>
                  </a:tcPr>
                </a:tc>
                <a:tc>
                  <a:txBody>
                    <a:bodyPr/>
                    <a:lstStyle/>
                    <a:p>
                      <a:r>
                        <a:rPr lang="fr-FR" sz="850" dirty="0">
                          <a:latin typeface="Manrope Medium" pitchFamily="2" charset="0"/>
                        </a:rPr>
                        <a:t>Client </a:t>
                      </a:r>
                      <a:r>
                        <a:rPr lang="fr-FR" sz="850" dirty="0" err="1">
                          <a:latin typeface="Manrope Medium" pitchFamily="2" charset="0"/>
                        </a:rPr>
                        <a:t>uploads</a:t>
                      </a:r>
                      <a:r>
                        <a:rPr lang="fr-FR" sz="850" dirty="0">
                          <a:latin typeface="Manrope Medium" pitchFamily="2" charset="0"/>
                        </a:rPr>
                        <a:t> modification docs &amp; emails CRR</a:t>
                      </a:r>
                    </a:p>
                  </a:txBody>
                  <a:tcPr marL="37512" marR="37512" marT="18756" marB="18756" anchor="ctr">
                    <a:solidFill>
                      <a:srgbClr val="CDDCDD"/>
                    </a:solidFill>
                  </a:tcPr>
                </a:tc>
                <a:extLst>
                  <a:ext uri="{0D108BD9-81ED-4DB2-BD59-A6C34878D82A}">
                    <a16:rowId xmlns:a16="http://schemas.microsoft.com/office/drawing/2014/main" val="689851964"/>
                  </a:ext>
                </a:extLst>
              </a:tr>
              <a:tr h="191229">
                <a:tc>
                  <a:txBody>
                    <a:bodyPr/>
                    <a:lstStyle/>
                    <a:p>
                      <a:pPr algn="ctr"/>
                      <a:r>
                        <a:rPr lang="en-US" sz="850" dirty="0">
                          <a:latin typeface="Manrope Medium" pitchFamily="2" charset="0"/>
                        </a:rPr>
                        <a:t>16</a:t>
                      </a:r>
                    </a:p>
                  </a:txBody>
                  <a:tcPr marL="37512" marR="37512" marT="18756" marB="18756" anchor="ctr">
                    <a:solidFill>
                      <a:srgbClr val="F7F7F2"/>
                    </a:solidFill>
                  </a:tcPr>
                </a:tc>
                <a:tc>
                  <a:txBody>
                    <a:bodyPr/>
                    <a:lstStyle/>
                    <a:p>
                      <a:r>
                        <a:rPr lang="en-US" sz="850" dirty="0">
                          <a:latin typeface="Manrope Medium" pitchFamily="2" charset="0"/>
                        </a:rPr>
                        <a:t>CRR validates modification docs</a:t>
                      </a:r>
                    </a:p>
                  </a:txBody>
                  <a:tcPr marL="37512" marR="37512" marT="18756" marB="18756" anchor="ctr">
                    <a:solidFill>
                      <a:srgbClr val="F7F7F2"/>
                    </a:solidFill>
                  </a:tcPr>
                </a:tc>
                <a:tc>
                  <a:txBody>
                    <a:bodyPr/>
                    <a:lstStyle/>
                    <a:p>
                      <a:r>
                        <a:rPr lang="en-US" sz="850" dirty="0">
                          <a:latin typeface="Manrope Medium" pitchFamily="2" charset="0"/>
                        </a:rPr>
                        <a:t>If incomplete → CRR notifies client</a:t>
                      </a:r>
                    </a:p>
                  </a:txBody>
                  <a:tcPr marL="37512" marR="37512" marT="18756" marB="18756" anchor="ctr">
                    <a:solidFill>
                      <a:srgbClr val="F7F7F2"/>
                    </a:solidFill>
                  </a:tcPr>
                </a:tc>
                <a:extLst>
                  <a:ext uri="{0D108BD9-81ED-4DB2-BD59-A6C34878D82A}">
                    <a16:rowId xmlns:a16="http://schemas.microsoft.com/office/drawing/2014/main" val="58042327"/>
                  </a:ext>
                </a:extLst>
              </a:tr>
              <a:tr h="191229">
                <a:tc>
                  <a:txBody>
                    <a:bodyPr/>
                    <a:lstStyle/>
                    <a:p>
                      <a:pPr algn="ctr"/>
                      <a:r>
                        <a:rPr lang="en-US" sz="850">
                          <a:latin typeface="Manrope Medium" pitchFamily="2" charset="0"/>
                        </a:rPr>
                        <a:t>17</a:t>
                      </a:r>
                    </a:p>
                  </a:txBody>
                  <a:tcPr marL="37512" marR="37512" marT="18756" marB="18756" anchor="ctr">
                    <a:solidFill>
                      <a:srgbClr val="CDDCDD"/>
                    </a:solidFill>
                  </a:tcPr>
                </a:tc>
                <a:tc>
                  <a:txBody>
                    <a:bodyPr/>
                    <a:lstStyle/>
                    <a:p>
                      <a:r>
                        <a:rPr lang="en-US" sz="850">
                          <a:latin typeface="Manrope Medium" pitchFamily="2" charset="0"/>
                        </a:rPr>
                        <a:t>Client uploads corrected/missing docs</a:t>
                      </a:r>
                    </a:p>
                  </a:txBody>
                  <a:tcPr marL="37512" marR="37512" marT="18756" marB="18756" anchor="ctr">
                    <a:solidFill>
                      <a:srgbClr val="CDDCDD"/>
                    </a:solidFill>
                  </a:tcPr>
                </a:tc>
                <a:tc>
                  <a:txBody>
                    <a:bodyPr/>
                    <a:lstStyle/>
                    <a:p>
                      <a:r>
                        <a:rPr lang="en-US" sz="850" dirty="0">
                          <a:latin typeface="Manrope Medium" pitchFamily="2" charset="0"/>
                        </a:rPr>
                        <a:t>Client emails CRR when uploaded</a:t>
                      </a:r>
                    </a:p>
                  </a:txBody>
                  <a:tcPr marL="37512" marR="37512" marT="18756" marB="18756" anchor="ctr">
                    <a:solidFill>
                      <a:srgbClr val="CDDCDD"/>
                    </a:solidFill>
                  </a:tcPr>
                </a:tc>
                <a:extLst>
                  <a:ext uri="{0D108BD9-81ED-4DB2-BD59-A6C34878D82A}">
                    <a16:rowId xmlns:a16="http://schemas.microsoft.com/office/drawing/2014/main" val="3623406093"/>
                  </a:ext>
                </a:extLst>
              </a:tr>
              <a:tr h="191229">
                <a:tc>
                  <a:txBody>
                    <a:bodyPr/>
                    <a:lstStyle/>
                    <a:p>
                      <a:pPr algn="ctr"/>
                      <a:r>
                        <a:rPr lang="en-US" sz="850" dirty="0">
                          <a:latin typeface="Manrope Medium" pitchFamily="2" charset="0"/>
                        </a:rPr>
                        <a:t>18</a:t>
                      </a:r>
                    </a:p>
                  </a:txBody>
                  <a:tcPr marL="37512" marR="37512" marT="18756" marB="18756" anchor="ctr">
                    <a:solidFill>
                      <a:srgbClr val="F7F7F2"/>
                    </a:solidFill>
                  </a:tcPr>
                </a:tc>
                <a:tc>
                  <a:txBody>
                    <a:bodyPr/>
                    <a:lstStyle/>
                    <a:p>
                      <a:r>
                        <a:rPr lang="en-US" sz="850" dirty="0">
                          <a:latin typeface="Manrope Medium" pitchFamily="2" charset="0"/>
                        </a:rPr>
                        <a:t>Submitted to Underwriting</a:t>
                      </a:r>
                    </a:p>
                  </a:txBody>
                  <a:tcPr marL="37512" marR="37512" marT="18756" marB="18756" anchor="ctr">
                    <a:solidFill>
                      <a:srgbClr val="F7F7F2"/>
                    </a:solidFill>
                  </a:tcPr>
                </a:tc>
                <a:tc>
                  <a:txBody>
                    <a:bodyPr/>
                    <a:lstStyle/>
                    <a:p>
                      <a:r>
                        <a:rPr lang="en-US" sz="850" dirty="0">
                          <a:latin typeface="Manrope Medium" pitchFamily="2" charset="0"/>
                        </a:rPr>
                        <a:t>—</a:t>
                      </a:r>
                    </a:p>
                  </a:txBody>
                  <a:tcPr marL="37512" marR="37512" marT="18756" marB="18756" anchor="ctr">
                    <a:solidFill>
                      <a:srgbClr val="F7F7F2"/>
                    </a:solidFill>
                  </a:tcPr>
                </a:tc>
                <a:extLst>
                  <a:ext uri="{0D108BD9-81ED-4DB2-BD59-A6C34878D82A}">
                    <a16:rowId xmlns:a16="http://schemas.microsoft.com/office/drawing/2014/main" val="2172754118"/>
                  </a:ext>
                </a:extLst>
              </a:tr>
              <a:tr h="191229">
                <a:tc>
                  <a:txBody>
                    <a:bodyPr/>
                    <a:lstStyle/>
                    <a:p>
                      <a:pPr algn="ctr"/>
                      <a:r>
                        <a:rPr lang="en-US" sz="850">
                          <a:latin typeface="Manrope Medium" pitchFamily="2" charset="0"/>
                        </a:rPr>
                        <a:t>19</a:t>
                      </a:r>
                    </a:p>
                  </a:txBody>
                  <a:tcPr marL="37512" marR="37512" marT="18756" marB="18756" anchor="ctr">
                    <a:solidFill>
                      <a:srgbClr val="CDDCDD"/>
                    </a:solidFill>
                  </a:tcPr>
                </a:tc>
                <a:tc>
                  <a:txBody>
                    <a:bodyPr/>
                    <a:lstStyle/>
                    <a:p>
                      <a:r>
                        <a:rPr lang="en-US" sz="850">
                          <a:latin typeface="Manrope Medium" pitchFamily="2" charset="0"/>
                        </a:rPr>
                        <a:t>Approval for Modification</a:t>
                      </a:r>
                    </a:p>
                  </a:txBody>
                  <a:tcPr marL="37512" marR="37512" marT="18756" marB="18756" anchor="ctr">
                    <a:solidFill>
                      <a:srgbClr val="CDDCDD"/>
                    </a:solidFill>
                  </a:tcPr>
                </a:tc>
                <a:tc>
                  <a:txBody>
                    <a:bodyPr/>
                    <a:lstStyle/>
                    <a:p>
                      <a:r>
                        <a:rPr lang="en-US" sz="850" dirty="0">
                          <a:latin typeface="Manrope Medium" pitchFamily="2" charset="0"/>
                        </a:rPr>
                        <a:t>CRR emails Closer to order modification docs</a:t>
                      </a:r>
                    </a:p>
                  </a:txBody>
                  <a:tcPr marL="37512" marR="37512" marT="18756" marB="18756" anchor="ctr">
                    <a:solidFill>
                      <a:srgbClr val="CDDCDD"/>
                    </a:solidFill>
                  </a:tcPr>
                </a:tc>
                <a:extLst>
                  <a:ext uri="{0D108BD9-81ED-4DB2-BD59-A6C34878D82A}">
                    <a16:rowId xmlns:a16="http://schemas.microsoft.com/office/drawing/2014/main" val="2362108678"/>
                  </a:ext>
                </a:extLst>
              </a:tr>
              <a:tr h="191229">
                <a:tc>
                  <a:txBody>
                    <a:bodyPr/>
                    <a:lstStyle/>
                    <a:p>
                      <a:pPr algn="ctr"/>
                      <a:r>
                        <a:rPr lang="en-US" sz="850" dirty="0">
                          <a:latin typeface="Manrope Medium" pitchFamily="2" charset="0"/>
                        </a:rPr>
                        <a:t>20</a:t>
                      </a:r>
                    </a:p>
                  </a:txBody>
                  <a:tcPr marL="37512" marR="37512" marT="18756" marB="18756" anchor="ctr">
                    <a:solidFill>
                      <a:srgbClr val="F7F7F2"/>
                    </a:solidFill>
                  </a:tcPr>
                </a:tc>
                <a:tc>
                  <a:txBody>
                    <a:bodyPr/>
                    <a:lstStyle/>
                    <a:p>
                      <a:r>
                        <a:rPr lang="en-US" sz="850" dirty="0">
                          <a:latin typeface="Manrope Medium" pitchFamily="2" charset="0"/>
                        </a:rPr>
                        <a:t>GMFS UW Submission status: Clear to Close</a:t>
                      </a:r>
                    </a:p>
                  </a:txBody>
                  <a:tcPr marL="37512" marR="37512" marT="18756" marB="18756" anchor="ctr">
                    <a:solidFill>
                      <a:srgbClr val="F7F7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dirty="0">
                          <a:latin typeface="Manrope Medium" pitchFamily="2" charset="0"/>
                        </a:rPr>
                        <a:t>—</a:t>
                      </a:r>
                    </a:p>
                  </a:txBody>
                  <a:tcPr marL="37512" marR="37512" marT="18756" marB="18756" anchor="ctr">
                    <a:solidFill>
                      <a:srgbClr val="F7F7F2"/>
                    </a:solidFill>
                  </a:tcPr>
                </a:tc>
                <a:extLst>
                  <a:ext uri="{0D108BD9-81ED-4DB2-BD59-A6C34878D82A}">
                    <a16:rowId xmlns:a16="http://schemas.microsoft.com/office/drawing/2014/main" val="2915818990"/>
                  </a:ext>
                </a:extLst>
              </a:tr>
              <a:tr h="191229">
                <a:tc>
                  <a:txBody>
                    <a:bodyPr/>
                    <a:lstStyle/>
                    <a:p>
                      <a:pPr algn="ctr"/>
                      <a:r>
                        <a:rPr lang="en-US" sz="850" dirty="0">
                          <a:latin typeface="Manrope Medium" pitchFamily="2" charset="0"/>
                        </a:rPr>
                        <a:t>21</a:t>
                      </a:r>
                    </a:p>
                  </a:txBody>
                  <a:tcPr marL="37512" marR="37512" marT="18756" marB="18756" anchor="ctr">
                    <a:solidFill>
                      <a:srgbClr val="CDDCDD"/>
                    </a:solidFill>
                  </a:tcPr>
                </a:tc>
                <a:tc>
                  <a:txBody>
                    <a:bodyPr/>
                    <a:lstStyle/>
                    <a:p>
                      <a:pPr marL="0" marR="0" lvl="0" algn="l">
                        <a:lnSpc>
                          <a:spcPct val="115000"/>
                        </a:lnSpc>
                        <a:spcAft>
                          <a:spcPts val="1000"/>
                        </a:spcAft>
                        <a:buNone/>
                      </a:pPr>
                      <a:r>
                        <a:rPr lang="en-US" sz="850" dirty="0">
                          <a:solidFill>
                            <a:srgbClr val="000000"/>
                          </a:solidFill>
                          <a:effectLst/>
                          <a:latin typeface="Manrope Medium" pitchFamily="2" charset="0"/>
                          <a:ea typeface="Times New Roman" panose="02020603050405020304" pitchFamily="18" charset="0"/>
                          <a:cs typeface="Times-Bold"/>
                        </a:rPr>
                        <a:t>GMFS sends loan modification package to title company.</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CDDC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50" b="0" i="0" u="none" strike="noStrike" kern="1200" cap="none" spc="0" normalizeH="0" baseline="0" noProof="0">
                          <a:ln>
                            <a:noFill/>
                          </a:ln>
                          <a:solidFill>
                            <a:prstClr val="black"/>
                          </a:solidFill>
                          <a:effectLst/>
                          <a:uLnTx/>
                          <a:uFillTx/>
                          <a:latin typeface="Manrope Medium" pitchFamily="2" charset="0"/>
                          <a:ea typeface="+mn-ea"/>
                          <a:cs typeface="+mn-cs"/>
                        </a:rPr>
                        <a:t>—</a:t>
                      </a:r>
                      <a:endParaRPr kumimoji="0" lang="en-US" sz="850" b="0" i="0" u="none" strike="noStrike" kern="1200" cap="none" spc="0" normalizeH="0" baseline="0" noProof="0" dirty="0">
                        <a:ln>
                          <a:noFill/>
                        </a:ln>
                        <a:solidFill>
                          <a:prstClr val="black"/>
                        </a:solidFill>
                        <a:effectLst/>
                        <a:uLnTx/>
                        <a:uFillTx/>
                        <a:latin typeface="Manrope Medium" pitchFamily="2" charset="0"/>
                        <a:ea typeface="+mn-ea"/>
                        <a:cs typeface="+mn-cs"/>
                      </a:endParaRPr>
                    </a:p>
                  </a:txBody>
                  <a:tcPr marL="37512" marR="37512" marT="18756" marB="18756" anchor="ctr">
                    <a:solidFill>
                      <a:srgbClr val="CDDCDD"/>
                    </a:solidFill>
                  </a:tcPr>
                </a:tc>
                <a:extLst>
                  <a:ext uri="{0D108BD9-81ED-4DB2-BD59-A6C34878D82A}">
                    <a16:rowId xmlns:a16="http://schemas.microsoft.com/office/drawing/2014/main" val="2450007692"/>
                  </a:ext>
                </a:extLst>
              </a:tr>
              <a:tr h="191229">
                <a:tc>
                  <a:txBody>
                    <a:bodyPr/>
                    <a:lstStyle/>
                    <a:p>
                      <a:pPr algn="ctr"/>
                      <a:r>
                        <a:rPr lang="en-US" sz="850" dirty="0">
                          <a:latin typeface="Manrope Medium" pitchFamily="2" charset="0"/>
                        </a:rPr>
                        <a:t>22</a:t>
                      </a:r>
                    </a:p>
                  </a:txBody>
                  <a:tcPr marL="37512" marR="37512" marT="18756" marB="18756" anchor="ctr">
                    <a:solidFill>
                      <a:srgbClr val="F7F7F2"/>
                    </a:solidFill>
                  </a:tcPr>
                </a:tc>
                <a:tc>
                  <a:txBody>
                    <a:bodyPr/>
                    <a:lstStyle/>
                    <a:p>
                      <a:pPr marL="0" marR="0" algn="l">
                        <a:lnSpc>
                          <a:spcPct val="115000"/>
                        </a:lnSpc>
                        <a:spcAft>
                          <a:spcPts val="1000"/>
                        </a:spcAft>
                        <a:buNone/>
                      </a:pPr>
                      <a:r>
                        <a:rPr lang="en-US" sz="850">
                          <a:solidFill>
                            <a:srgbClr val="000000"/>
                          </a:solidFill>
                          <a:effectLst/>
                          <a:latin typeface="Manrope Medium" pitchFamily="2" charset="0"/>
                          <a:ea typeface="Times New Roman" panose="02020603050405020304" pitchFamily="18" charset="0"/>
                          <a:cs typeface="Times-Bold"/>
                        </a:rPr>
                        <a:t>Client controls Settlement co. funding</a:t>
                      </a:r>
                      <a:endParaRPr lang="en-US" sz="85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F7F7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50" b="0" i="0" u="none" strike="noStrike" kern="1200" cap="none" spc="0" normalizeH="0" baseline="0" noProof="0">
                          <a:ln>
                            <a:noFill/>
                          </a:ln>
                          <a:solidFill>
                            <a:prstClr val="black"/>
                          </a:solidFill>
                          <a:effectLst/>
                          <a:uLnTx/>
                          <a:uFillTx/>
                          <a:latin typeface="Manrope Medium" pitchFamily="2" charset="0"/>
                          <a:ea typeface="+mn-ea"/>
                          <a:cs typeface="+mn-cs"/>
                        </a:rPr>
                        <a:t>—</a:t>
                      </a:r>
                      <a:endParaRPr kumimoji="0" lang="en-US" sz="850" b="0" i="0" u="none" strike="noStrike" kern="1200" cap="none" spc="0" normalizeH="0" baseline="0" noProof="0" dirty="0">
                        <a:ln>
                          <a:noFill/>
                        </a:ln>
                        <a:solidFill>
                          <a:prstClr val="black"/>
                        </a:solidFill>
                        <a:effectLst/>
                        <a:uLnTx/>
                        <a:uFillTx/>
                        <a:latin typeface="Manrope Medium" pitchFamily="2" charset="0"/>
                        <a:ea typeface="+mn-ea"/>
                        <a:cs typeface="+mn-cs"/>
                      </a:endParaRPr>
                    </a:p>
                  </a:txBody>
                  <a:tcPr marL="37512" marR="37512" marT="18756" marB="18756" anchor="ctr">
                    <a:solidFill>
                      <a:srgbClr val="F7F7F2"/>
                    </a:solidFill>
                  </a:tcPr>
                </a:tc>
                <a:extLst>
                  <a:ext uri="{0D108BD9-81ED-4DB2-BD59-A6C34878D82A}">
                    <a16:rowId xmlns:a16="http://schemas.microsoft.com/office/drawing/2014/main" val="2476100062"/>
                  </a:ext>
                </a:extLst>
              </a:tr>
              <a:tr h="302381">
                <a:tc>
                  <a:txBody>
                    <a:bodyPr/>
                    <a:lstStyle/>
                    <a:p>
                      <a:pPr algn="ctr"/>
                      <a:r>
                        <a:rPr lang="en-US" sz="850" dirty="0">
                          <a:latin typeface="Manrope Medium" pitchFamily="2" charset="0"/>
                        </a:rPr>
                        <a:t>23</a:t>
                      </a:r>
                    </a:p>
                  </a:txBody>
                  <a:tcPr marL="37512" marR="37512" marT="18756" marB="18756" anchor="ctr">
                    <a:solidFill>
                      <a:srgbClr val="CDDCDD"/>
                    </a:solidFill>
                  </a:tcPr>
                </a:tc>
                <a:tc>
                  <a:txBody>
                    <a:bodyPr/>
                    <a:lstStyle/>
                    <a:p>
                      <a:pPr marL="0" marR="0" algn="l">
                        <a:lnSpc>
                          <a:spcPct val="115000"/>
                        </a:lnSpc>
                        <a:spcAft>
                          <a:spcPts val="1000"/>
                        </a:spcAft>
                        <a:buNone/>
                      </a:pPr>
                      <a:r>
                        <a:rPr lang="en-US" sz="850" dirty="0">
                          <a:solidFill>
                            <a:srgbClr val="000000"/>
                          </a:solidFill>
                          <a:effectLst/>
                          <a:latin typeface="Manrope Medium" pitchFamily="2" charset="0"/>
                          <a:ea typeface="Times New Roman" panose="02020603050405020304" pitchFamily="18" charset="0"/>
                          <a:cs typeface="Times-Bold"/>
                        </a:rPr>
                        <a:t>Client coordinates with warehouse/bank to ship closing package with required original docs to GMFS</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CDDC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50" b="0" i="0" u="none" strike="noStrike" kern="1200" cap="none" spc="0" normalizeH="0" baseline="0" noProof="0">
                          <a:ln>
                            <a:noFill/>
                          </a:ln>
                          <a:solidFill>
                            <a:prstClr val="black"/>
                          </a:solidFill>
                          <a:effectLst/>
                          <a:uLnTx/>
                          <a:uFillTx/>
                          <a:latin typeface="Manrope Medium" pitchFamily="2" charset="0"/>
                          <a:ea typeface="+mn-ea"/>
                          <a:cs typeface="+mn-cs"/>
                        </a:rPr>
                        <a:t>—</a:t>
                      </a:r>
                      <a:endParaRPr kumimoji="0" lang="en-US" sz="850" b="0" i="0" u="none" strike="noStrike" kern="1200" cap="none" spc="0" normalizeH="0" baseline="0" noProof="0" dirty="0">
                        <a:ln>
                          <a:noFill/>
                        </a:ln>
                        <a:solidFill>
                          <a:prstClr val="black"/>
                        </a:solidFill>
                        <a:effectLst/>
                        <a:uLnTx/>
                        <a:uFillTx/>
                        <a:latin typeface="Manrope Medium" pitchFamily="2" charset="0"/>
                        <a:ea typeface="+mn-ea"/>
                        <a:cs typeface="+mn-cs"/>
                      </a:endParaRPr>
                    </a:p>
                  </a:txBody>
                  <a:tcPr marL="37512" marR="37512" marT="18756" marB="18756" anchor="ctr">
                    <a:solidFill>
                      <a:srgbClr val="CDDCDD"/>
                    </a:solidFill>
                  </a:tcPr>
                </a:tc>
                <a:extLst>
                  <a:ext uri="{0D108BD9-81ED-4DB2-BD59-A6C34878D82A}">
                    <a16:rowId xmlns:a16="http://schemas.microsoft.com/office/drawing/2014/main" val="4213507698"/>
                  </a:ext>
                </a:extLst>
              </a:tr>
              <a:tr h="191229">
                <a:tc>
                  <a:txBody>
                    <a:bodyPr/>
                    <a:lstStyle/>
                    <a:p>
                      <a:pPr algn="ctr"/>
                      <a:r>
                        <a:rPr lang="en-US" sz="850" dirty="0">
                          <a:latin typeface="Manrope Medium" pitchFamily="2" charset="0"/>
                        </a:rPr>
                        <a:t>24</a:t>
                      </a:r>
                    </a:p>
                  </a:txBody>
                  <a:tcPr marL="37512" marR="37512" marT="18756" marB="18756" anchor="ctr">
                    <a:solidFill>
                      <a:srgbClr val="F7F7F2"/>
                    </a:solidFill>
                  </a:tcPr>
                </a:tc>
                <a:tc>
                  <a:txBody>
                    <a:bodyPr/>
                    <a:lstStyle/>
                    <a:p>
                      <a:pPr marL="0" marR="0" algn="l">
                        <a:lnSpc>
                          <a:spcPct val="115000"/>
                        </a:lnSpc>
                        <a:spcAft>
                          <a:spcPts val="1000"/>
                        </a:spcAft>
                        <a:buNone/>
                      </a:pPr>
                      <a:r>
                        <a:rPr lang="en-US" sz="850" dirty="0">
                          <a:effectLst/>
                          <a:latin typeface="Manrope Medium" pitchFamily="2" charset="0"/>
                          <a:ea typeface="Calibri" panose="020F0502020204030204" pitchFamily="34" charset="0"/>
                          <a:cs typeface="Times New Roman" panose="02020603050405020304" pitchFamily="18" charset="0"/>
                        </a:rPr>
                        <a:t>Package moves to Post Closing for 2nd phase of Post-Closing.</a:t>
                      </a:r>
                    </a:p>
                  </a:txBody>
                  <a:tcPr marL="68580" marR="68580" marT="0" marB="0" anchor="ctr">
                    <a:solidFill>
                      <a:srgbClr val="F7F7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50" b="0" i="0" u="none" strike="noStrike" kern="1200" cap="none" spc="0" normalizeH="0" baseline="0" noProof="0" dirty="0">
                          <a:ln>
                            <a:noFill/>
                          </a:ln>
                          <a:solidFill>
                            <a:prstClr val="black"/>
                          </a:solidFill>
                          <a:effectLst/>
                          <a:uLnTx/>
                          <a:uFillTx/>
                          <a:latin typeface="Manrope Medium" pitchFamily="2" charset="0"/>
                          <a:ea typeface="+mn-ea"/>
                          <a:cs typeface="+mn-cs"/>
                        </a:rPr>
                        <a:t>—</a:t>
                      </a:r>
                    </a:p>
                  </a:txBody>
                  <a:tcPr marL="37512" marR="37512" marT="18756" marB="18756" anchor="ctr">
                    <a:solidFill>
                      <a:srgbClr val="F7F7F2"/>
                    </a:solidFill>
                  </a:tcPr>
                </a:tc>
                <a:extLst>
                  <a:ext uri="{0D108BD9-81ED-4DB2-BD59-A6C34878D82A}">
                    <a16:rowId xmlns:a16="http://schemas.microsoft.com/office/drawing/2014/main" val="2661404667"/>
                  </a:ext>
                </a:extLst>
              </a:tr>
              <a:tr h="191229">
                <a:tc>
                  <a:txBody>
                    <a:bodyPr/>
                    <a:lstStyle/>
                    <a:p>
                      <a:pPr algn="ctr"/>
                      <a:r>
                        <a:rPr lang="en-US" sz="850" dirty="0">
                          <a:latin typeface="Manrope Medium" pitchFamily="2" charset="0"/>
                        </a:rPr>
                        <a:t>25</a:t>
                      </a:r>
                    </a:p>
                  </a:txBody>
                  <a:tcPr marL="37512" marR="37512" marT="18756" marB="18756" anchor="ctr">
                    <a:solidFill>
                      <a:srgbClr val="CDDCDD"/>
                    </a:solidFill>
                  </a:tcPr>
                </a:tc>
                <a:tc>
                  <a:txBody>
                    <a:bodyPr/>
                    <a:lstStyle/>
                    <a:p>
                      <a:pPr marL="0" marR="0" algn="l">
                        <a:lnSpc>
                          <a:spcPct val="115000"/>
                        </a:lnSpc>
                        <a:buNone/>
                      </a:pPr>
                      <a:r>
                        <a:rPr lang="en-US" sz="850" dirty="0">
                          <a:solidFill>
                            <a:srgbClr val="000000"/>
                          </a:solidFill>
                          <a:effectLst/>
                          <a:latin typeface="Manrope Medium" pitchFamily="2" charset="0"/>
                          <a:ea typeface="Times New Roman" panose="02020603050405020304" pitchFamily="18" charset="0"/>
                          <a:cs typeface="Times-Bold"/>
                        </a:rPr>
                        <a:t>GMFS Post Closing Auditor validates Loan Package</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CDDCDD"/>
                    </a:solidFill>
                  </a:tcPr>
                </a:tc>
                <a:tc>
                  <a:txBody>
                    <a:bodyPr/>
                    <a:lstStyle/>
                    <a:p>
                      <a:pPr marL="0" marR="0" algn="l">
                        <a:lnSpc>
                          <a:spcPct val="115000"/>
                        </a:lnSpc>
                        <a:spcAft>
                          <a:spcPts val="1000"/>
                        </a:spcAft>
                        <a:buNone/>
                      </a:pPr>
                      <a:r>
                        <a:rPr lang="en-US" sz="850" dirty="0">
                          <a:solidFill>
                            <a:srgbClr val="000000"/>
                          </a:solidFill>
                          <a:effectLst/>
                          <a:latin typeface="Manrope Medium" pitchFamily="2" charset="0"/>
                          <a:ea typeface="Times New Roman" panose="02020603050405020304" pitchFamily="18" charset="0"/>
                          <a:cs typeface="Times-Bold"/>
                        </a:rPr>
                        <a:t>Post-Closing Auditor notifies clients of any conditions</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73025" marR="73025" marT="18415" marB="18415" anchor="ctr">
                    <a:solidFill>
                      <a:srgbClr val="CDDCDD"/>
                    </a:solidFill>
                  </a:tcPr>
                </a:tc>
                <a:extLst>
                  <a:ext uri="{0D108BD9-81ED-4DB2-BD59-A6C34878D82A}">
                    <a16:rowId xmlns:a16="http://schemas.microsoft.com/office/drawing/2014/main" val="3082955751"/>
                  </a:ext>
                </a:extLst>
              </a:tr>
              <a:tr h="310132">
                <a:tc>
                  <a:txBody>
                    <a:bodyPr/>
                    <a:lstStyle/>
                    <a:p>
                      <a:pPr algn="ctr"/>
                      <a:r>
                        <a:rPr lang="en-US" sz="850" dirty="0">
                          <a:latin typeface="Manrope Medium" pitchFamily="2" charset="0"/>
                        </a:rPr>
                        <a:t>26</a:t>
                      </a:r>
                    </a:p>
                  </a:txBody>
                  <a:tcPr marL="37512" marR="37512" marT="18756" marB="18756" anchor="ctr">
                    <a:solidFill>
                      <a:srgbClr val="F7F7F2"/>
                    </a:solidFill>
                  </a:tcPr>
                </a:tc>
                <a:tc>
                  <a:txBody>
                    <a:bodyPr/>
                    <a:lstStyle/>
                    <a:p>
                      <a:pPr marL="0" marR="0" algn="l">
                        <a:lnSpc>
                          <a:spcPct val="115000"/>
                        </a:lnSpc>
                        <a:spcAft>
                          <a:spcPts val="1000"/>
                        </a:spcAft>
                        <a:buNone/>
                      </a:pPr>
                      <a:r>
                        <a:rPr lang="en-US" sz="850" dirty="0">
                          <a:solidFill>
                            <a:srgbClr val="000000"/>
                          </a:solidFill>
                          <a:effectLst/>
                          <a:latin typeface="Manrope Medium" pitchFamily="2" charset="0"/>
                          <a:ea typeface="Times New Roman" panose="02020603050405020304" pitchFamily="18" charset="0"/>
                          <a:cs typeface="Times-Bold"/>
                        </a:rPr>
                        <a:t>GMFS purchases loan</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F7F7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dirty="0">
                          <a:solidFill>
                            <a:srgbClr val="000000"/>
                          </a:solidFill>
                          <a:effectLst/>
                          <a:latin typeface="Manrope Medium" pitchFamily="2" charset="0"/>
                          <a:ea typeface="Calibri" panose="020F0502020204030204" pitchFamily="34" charset="0"/>
                          <a:cs typeface="Times-Bold"/>
                        </a:rPr>
                        <a:t>Client clears conditions and uploads corrected/missing docs and emails </a:t>
                      </a:r>
                      <a:br>
                        <a:rPr lang="en-US" sz="850" dirty="0">
                          <a:solidFill>
                            <a:srgbClr val="000000"/>
                          </a:solidFill>
                          <a:effectLst/>
                          <a:latin typeface="Manrope Medium" pitchFamily="2" charset="0"/>
                          <a:ea typeface="Calibri" panose="020F0502020204030204" pitchFamily="34" charset="0"/>
                          <a:cs typeface="Times-Bold"/>
                        </a:rPr>
                      </a:br>
                      <a:r>
                        <a:rPr lang="en-US" sz="850" dirty="0">
                          <a:solidFill>
                            <a:srgbClr val="000000"/>
                          </a:solidFill>
                          <a:effectLst/>
                          <a:latin typeface="Manrope Medium" pitchFamily="2" charset="0"/>
                          <a:ea typeface="Calibri" panose="020F0502020204030204" pitchFamily="34" charset="0"/>
                          <a:cs typeface="Times-Bold"/>
                        </a:rPr>
                        <a:t>Post Closing Auditor when uploaded</a:t>
                      </a:r>
                      <a:endParaRPr lang="en-US" sz="850" dirty="0">
                        <a:latin typeface="Manrope Medium" pitchFamily="2" charset="0"/>
                      </a:endParaRPr>
                    </a:p>
                  </a:txBody>
                  <a:tcPr marL="37512" marR="37512" marT="18756" marB="18756" anchor="ctr">
                    <a:solidFill>
                      <a:srgbClr val="F7F7F2"/>
                    </a:solidFill>
                  </a:tcPr>
                </a:tc>
                <a:extLst>
                  <a:ext uri="{0D108BD9-81ED-4DB2-BD59-A6C34878D82A}">
                    <a16:rowId xmlns:a16="http://schemas.microsoft.com/office/drawing/2014/main" val="445417657"/>
                  </a:ext>
                </a:extLst>
              </a:tr>
              <a:tr h="302381">
                <a:tc>
                  <a:txBody>
                    <a:bodyPr/>
                    <a:lstStyle/>
                    <a:p>
                      <a:pPr algn="ctr"/>
                      <a:r>
                        <a:rPr lang="en-US" sz="850" dirty="0">
                          <a:latin typeface="Manrope Medium" pitchFamily="2" charset="0"/>
                        </a:rPr>
                        <a:t>27</a:t>
                      </a:r>
                    </a:p>
                  </a:txBody>
                  <a:tcPr marL="37512" marR="37512" marT="18756" marB="18756" anchor="ctr">
                    <a:solidFill>
                      <a:srgbClr val="CDDCDD"/>
                    </a:solidFill>
                  </a:tcPr>
                </a:tc>
                <a:tc>
                  <a:txBody>
                    <a:bodyPr/>
                    <a:lstStyle/>
                    <a:p>
                      <a:pPr marL="0" marR="0" algn="l">
                        <a:lnSpc>
                          <a:spcPct val="115000"/>
                        </a:lnSpc>
                        <a:spcAft>
                          <a:spcPts val="1000"/>
                        </a:spcAft>
                        <a:buNone/>
                      </a:pPr>
                      <a:r>
                        <a:rPr lang="en-US" sz="850" dirty="0">
                          <a:solidFill>
                            <a:srgbClr val="000000"/>
                          </a:solidFill>
                          <a:effectLst/>
                          <a:latin typeface="Manrope Medium" pitchFamily="2" charset="0"/>
                          <a:ea typeface="Calibri" panose="020F0502020204030204" pitchFamily="34" charset="0"/>
                          <a:cs typeface="Times-Bold"/>
                        </a:rPr>
                        <a:t>GMFS sends purchasing wire and emails client Purchase Advice</a:t>
                      </a:r>
                      <a:endParaRPr lang="en-US" sz="850" dirty="0">
                        <a:effectLst/>
                        <a:latin typeface="Manrope Medium" pitchFamily="2" charset="0"/>
                        <a:ea typeface="Calibri" panose="020F0502020204030204" pitchFamily="34" charset="0"/>
                        <a:cs typeface="Times New Roman" panose="02020603050405020304" pitchFamily="18" charset="0"/>
                      </a:endParaRPr>
                    </a:p>
                  </a:txBody>
                  <a:tcPr marL="68580" marR="68580" marT="0" marB="0" anchor="ctr">
                    <a:solidFill>
                      <a:srgbClr val="CDDC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dirty="0">
                          <a:latin typeface="Manrope Medium" pitchFamily="2" charset="0"/>
                        </a:rPr>
                        <a:t>—</a:t>
                      </a:r>
                    </a:p>
                  </a:txBody>
                  <a:tcPr marL="37512" marR="37512" marT="18756" marB="18756" anchor="ctr">
                    <a:solidFill>
                      <a:srgbClr val="CDDCDD"/>
                    </a:solidFill>
                  </a:tcPr>
                </a:tc>
                <a:extLst>
                  <a:ext uri="{0D108BD9-81ED-4DB2-BD59-A6C34878D82A}">
                    <a16:rowId xmlns:a16="http://schemas.microsoft.com/office/drawing/2014/main" val="703732786"/>
                  </a:ext>
                </a:extLst>
              </a:tr>
            </a:tbl>
          </a:graphicData>
        </a:graphic>
      </p:graphicFrame>
    </p:spTree>
    <p:extLst>
      <p:ext uri="{BB962C8B-B14F-4D97-AF65-F5344CB8AC3E}">
        <p14:creationId xmlns:p14="http://schemas.microsoft.com/office/powerpoint/2010/main" val="3978124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a:extLst>
            <a:ext uri="{FF2B5EF4-FFF2-40B4-BE49-F238E27FC236}">
              <a16:creationId xmlns:a16="http://schemas.microsoft.com/office/drawing/2014/main" id="{4F26C676-7479-FE54-4674-D85B14B62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9816F4-2EF7-D00B-A4D3-5CC18927D5FF}"/>
              </a:ext>
            </a:extLst>
          </p:cNvPr>
          <p:cNvSpPr>
            <a:spLocks noGrp="1"/>
          </p:cNvSpPr>
          <p:nvPr>
            <p:ph type="ctrTitle"/>
          </p:nvPr>
        </p:nvSpPr>
        <p:spPr>
          <a:xfrm>
            <a:off x="554958" y="1198563"/>
            <a:ext cx="9144000" cy="2387600"/>
          </a:xfrm>
        </p:spPr>
        <p:txBody>
          <a:bodyPr>
            <a:normAutofit/>
          </a:bodyPr>
          <a:lstStyle/>
          <a:p>
            <a:pPr algn="l"/>
            <a:r>
              <a:rPr lang="en-US" sz="3600" dirty="0">
                <a:solidFill>
                  <a:srgbClr val="F7F7F2"/>
                </a:solidFill>
                <a:latin typeface="Noto Serif Medium" panose="02020502060505020204" pitchFamily="18" charset="0"/>
                <a:ea typeface="Noto Serif Medium" panose="02020502060505020204" pitchFamily="18" charset="0"/>
                <a:cs typeface="Noto Serif Medium" panose="02020502060505020204" pitchFamily="18" charset="0"/>
              </a:rPr>
              <a:t>Let’s build something together.</a:t>
            </a:r>
          </a:p>
        </p:txBody>
      </p:sp>
      <p:pic>
        <p:nvPicPr>
          <p:cNvPr id="5" name="Picture 4" descr="A black and white logo&#10;&#10;AI-generated content may be incorrect.">
            <a:extLst>
              <a:ext uri="{FF2B5EF4-FFF2-40B4-BE49-F238E27FC236}">
                <a16:creationId xmlns:a16="http://schemas.microsoft.com/office/drawing/2014/main" id="{673D1AA7-E2FA-2D6B-5A8A-5128B110124B}"/>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pic>
        <p:nvPicPr>
          <p:cNvPr id="7" name="Picture 6">
            <a:extLst>
              <a:ext uri="{FF2B5EF4-FFF2-40B4-BE49-F238E27FC236}">
                <a16:creationId xmlns:a16="http://schemas.microsoft.com/office/drawing/2014/main" id="{C599587B-231C-919D-85FB-1E5E2D78FF4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94782" y="5664103"/>
            <a:ext cx="2228176" cy="641277"/>
          </a:xfrm>
          <a:prstGeom prst="rect">
            <a:avLst/>
          </a:prstGeom>
        </p:spPr>
      </p:pic>
    </p:spTree>
    <p:extLst>
      <p:ext uri="{BB962C8B-B14F-4D97-AF65-F5344CB8AC3E}">
        <p14:creationId xmlns:p14="http://schemas.microsoft.com/office/powerpoint/2010/main" val="3632362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01E6CCBE-B742-A97C-234E-29F441F27B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9E865F-1D3F-384B-AC38-02F70E023793}"/>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DD286DDA-42E1-1877-C389-8133B4750200}"/>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05CE7629-1B41-36AD-283D-3FD468755848}"/>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2</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6676D149-9F9F-2D44-38D4-85630861CD69}"/>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2" name="Text Placeholder 6">
            <a:extLst>
              <a:ext uri="{FF2B5EF4-FFF2-40B4-BE49-F238E27FC236}">
                <a16:creationId xmlns:a16="http://schemas.microsoft.com/office/drawing/2014/main" id="{D64A5872-FA1E-CF7E-CCE1-F59C09B0B064}"/>
              </a:ext>
            </a:extLst>
          </p:cNvPr>
          <p:cNvSpPr txBox="1">
            <a:spLocks/>
          </p:cNvSpPr>
          <p:nvPr/>
        </p:nvSpPr>
        <p:spPr>
          <a:xfrm>
            <a:off x="1199135" y="2575073"/>
            <a:ext cx="7030465" cy="3811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5000"/>
              </a:lnSpc>
              <a:buNone/>
            </a:pPr>
            <a:r>
              <a:rPr lang="en-US" sz="1200" dirty="0">
                <a:latin typeface="Manrope Medium" pitchFamily="2" charset="0"/>
              </a:rPr>
              <a:t>This is a unique product only offered to select Correspondent clients.  Loans must be closed, modified and documents recorded from the construction period to permanent prior to purchase from GMFS. This guide is a supplement to the GMFS Correspondent Client Guide.  You will not find reference to this program under GMFS Overlay and Policy guide or Eligibility Matrix. All standard Overlays apply unless description below guides otherwise.</a:t>
            </a:r>
          </a:p>
          <a:p>
            <a:pPr marL="0" indent="0">
              <a:lnSpc>
                <a:spcPct val="125000"/>
              </a:lnSpc>
              <a:buNone/>
            </a:pPr>
            <a:r>
              <a:rPr lang="en-US" sz="1200" dirty="0">
                <a:latin typeface="Manrope Medium" pitchFamily="2" charset="0"/>
              </a:rPr>
              <a:t>There are three different options GMFS offers for Correspondent </a:t>
            </a:r>
            <a:r>
              <a:rPr lang="en-US" sz="1050" dirty="0">
                <a:latin typeface="Manrope Medium" pitchFamily="2" charset="0"/>
              </a:rPr>
              <a:t>clients</a:t>
            </a:r>
            <a:r>
              <a:rPr lang="en-US" sz="1200" dirty="0">
                <a:latin typeface="Manrope Medium" pitchFamily="2" charset="0"/>
              </a:rPr>
              <a:t> with varying degrees of involvement and responsibilities for both the Correspondent Client and GMFS.</a:t>
            </a:r>
          </a:p>
        </p:txBody>
      </p:sp>
      <p:sp>
        <p:nvSpPr>
          <p:cNvPr id="3" name="Title 4">
            <a:extLst>
              <a:ext uri="{FF2B5EF4-FFF2-40B4-BE49-F238E27FC236}">
                <a16:creationId xmlns:a16="http://schemas.microsoft.com/office/drawing/2014/main" id="{BCC8DE0F-53D4-D67F-E488-477926BA4B1E}"/>
              </a:ext>
            </a:extLst>
          </p:cNvPr>
          <p:cNvSpPr txBox="1">
            <a:spLocks/>
          </p:cNvSpPr>
          <p:nvPr/>
        </p:nvSpPr>
        <p:spPr>
          <a:xfrm>
            <a:off x="1281432" y="974873"/>
            <a:ext cx="6161784" cy="1600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i="1" dirty="0">
                <a:solidFill>
                  <a:srgbClr val="1B3144"/>
                </a:solidFill>
                <a:latin typeface="Noto Serif Medium" panose="02020502060505020204" pitchFamily="18" charset="0"/>
                <a:ea typeface="Noto Serif Medium" panose="02020502060505020204" pitchFamily="18" charset="0"/>
                <a:cs typeface="Noto Serif Medium" panose="02020502060505020204" pitchFamily="18" charset="0"/>
              </a:rPr>
              <a:t>Exclusive Opportunity for select Partners</a:t>
            </a:r>
          </a:p>
        </p:txBody>
      </p:sp>
    </p:spTree>
    <p:extLst>
      <p:ext uri="{BB962C8B-B14F-4D97-AF65-F5344CB8AC3E}">
        <p14:creationId xmlns:p14="http://schemas.microsoft.com/office/powerpoint/2010/main" val="68266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600F-6717-E099-3B61-5FD1B032160B}"/>
              </a:ext>
            </a:extLst>
          </p:cNvPr>
          <p:cNvSpPr>
            <a:spLocks noGrp="1"/>
          </p:cNvSpPr>
          <p:nvPr>
            <p:ph type="title"/>
          </p:nvPr>
        </p:nvSpPr>
        <p:spPr>
          <a:xfrm>
            <a:off x="838200" y="2552144"/>
            <a:ext cx="10515600" cy="1325563"/>
          </a:xfrm>
        </p:spPr>
        <p:txBody>
          <a:bodyPr/>
          <a:lstStyle/>
          <a:p>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Overview</a:t>
            </a:r>
          </a:p>
        </p:txBody>
      </p:sp>
      <p:sp>
        <p:nvSpPr>
          <p:cNvPr id="4" name="Oval 3">
            <a:extLst>
              <a:ext uri="{FF2B5EF4-FFF2-40B4-BE49-F238E27FC236}">
                <a16:creationId xmlns:a16="http://schemas.microsoft.com/office/drawing/2014/main" id="{DB4B078C-21E1-EC31-6A03-BBF0C0A25F54}"/>
              </a:ext>
            </a:extLst>
          </p:cNvPr>
          <p:cNvSpPr/>
          <p:nvPr/>
        </p:nvSpPr>
        <p:spPr>
          <a:xfrm>
            <a:off x="902518" y="752475"/>
            <a:ext cx="831228" cy="831228"/>
          </a:xfrm>
          <a:prstGeom prst="ellipse">
            <a:avLst/>
          </a:prstGeom>
          <a:solidFill>
            <a:srgbClr val="82A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1B3144"/>
                </a:solidFill>
                <a:latin typeface="Manrope SemiBold" pitchFamily="2" charset="0"/>
              </a:rPr>
              <a:t>01</a:t>
            </a:r>
          </a:p>
        </p:txBody>
      </p:sp>
      <p:pic>
        <p:nvPicPr>
          <p:cNvPr id="5" name="Picture 4" descr="A black and white logo&#10;&#10;AI-generated content may be incorrect.">
            <a:extLst>
              <a:ext uri="{FF2B5EF4-FFF2-40B4-BE49-F238E27FC236}">
                <a16:creationId xmlns:a16="http://schemas.microsoft.com/office/drawing/2014/main" id="{00083DF8-B65F-3348-33C1-B71064A2F047}"/>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6" name="Footer Placeholder 5">
            <a:extLst>
              <a:ext uri="{FF2B5EF4-FFF2-40B4-BE49-F238E27FC236}">
                <a16:creationId xmlns:a16="http://schemas.microsoft.com/office/drawing/2014/main" id="{8BC47D94-C63B-B72F-F603-EFBA7325F0C0}"/>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6E8A9195-6B54-77C7-2DF5-1D4CD3DB0CB9}"/>
              </a:ext>
            </a:extLst>
          </p:cNvPr>
          <p:cNvSpPr>
            <a:spLocks noGrp="1"/>
          </p:cNvSpPr>
          <p:nvPr>
            <p:ph type="sldNum" sz="quarter" idx="12"/>
          </p:nvPr>
        </p:nvSpPr>
        <p:spPr/>
        <p:txBody>
          <a:bodyPr/>
          <a:lstStyle/>
          <a:p>
            <a:fld id="{DFDAC857-32DF-45FA-B4AF-541FDC52351A}" type="slidenum">
              <a:rPr lang="en-US" smtClean="0"/>
              <a:t>3</a:t>
            </a:fld>
            <a:endParaRPr lang="en-US"/>
          </a:p>
        </p:txBody>
      </p:sp>
    </p:spTree>
    <p:extLst>
      <p:ext uri="{BB962C8B-B14F-4D97-AF65-F5344CB8AC3E}">
        <p14:creationId xmlns:p14="http://schemas.microsoft.com/office/powerpoint/2010/main" val="528422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11651C-0CEC-0B3A-3816-1D5E08B42920}"/>
              </a:ext>
            </a:extLst>
          </p:cNvPr>
          <p:cNvSpPr>
            <a:spLocks noGrp="1"/>
          </p:cNvSpPr>
          <p:nvPr>
            <p:ph type="title"/>
          </p:nvPr>
        </p:nvSpPr>
        <p:spPr>
          <a:xfrm>
            <a:off x="1363728" y="739200"/>
            <a:ext cx="7188089" cy="1600200"/>
          </a:xfrm>
        </p:spPr>
        <p:txBody>
          <a:bodyPr/>
          <a:lstStyle/>
          <a:p>
            <a:r>
              <a:rPr lang="en-US" i="1" dirty="0">
                <a:solidFill>
                  <a:srgbClr val="1B3144"/>
                </a:solidFill>
                <a:latin typeface="Noto Serif Medium" panose="02020502060505020204" pitchFamily="18" charset="0"/>
                <a:ea typeface="Noto Serif Medium" panose="02020502060505020204" pitchFamily="18" charset="0"/>
                <a:cs typeface="Noto Serif Medium" panose="02020502060505020204" pitchFamily="18" charset="0"/>
              </a:rPr>
              <a:t>One Time Close Construction Loan (OTC) </a:t>
            </a:r>
          </a:p>
        </p:txBody>
      </p:sp>
      <p:sp>
        <p:nvSpPr>
          <p:cNvPr id="7" name="Text Placeholder 6">
            <a:extLst>
              <a:ext uri="{FF2B5EF4-FFF2-40B4-BE49-F238E27FC236}">
                <a16:creationId xmlns:a16="http://schemas.microsoft.com/office/drawing/2014/main" id="{C0D52BB3-710C-9A60-64F7-86F7DFE3995C}"/>
              </a:ext>
            </a:extLst>
          </p:cNvPr>
          <p:cNvSpPr>
            <a:spLocks noGrp="1"/>
          </p:cNvSpPr>
          <p:nvPr>
            <p:ph type="body" sz="half" idx="2"/>
          </p:nvPr>
        </p:nvSpPr>
        <p:spPr>
          <a:xfrm>
            <a:off x="1363727" y="2471375"/>
            <a:ext cx="5890513" cy="3811588"/>
          </a:xfrm>
        </p:spPr>
        <p:txBody>
          <a:bodyPr>
            <a:normAutofit/>
          </a:bodyPr>
          <a:lstStyle/>
          <a:p>
            <a:pPr>
              <a:lnSpc>
                <a:spcPct val="145000"/>
              </a:lnSpc>
            </a:pPr>
            <a:r>
              <a:rPr lang="en-US" sz="1100" dirty="0">
                <a:latin typeface="Manrope Medium" pitchFamily="2" charset="0"/>
              </a:rPr>
              <a:t>The One Time Close Construction Loan (OTC) will be underwritten by GMFS after the loan has been submitted by the correspondent.  A conditional approval will be issued listing conditions that will need to be met at modification.  Upon the conditional approval, the GMFS Closing Department will produce the loan documents in the correspondent’s name and deliver to the designated title company for the loan closing.  The correspondent will manage either themselves, or through a 3</a:t>
            </a:r>
            <a:r>
              <a:rPr lang="en-US" sz="1100" baseline="30000" dirty="0">
                <a:latin typeface="Manrope Medium" pitchFamily="2" charset="0"/>
              </a:rPr>
              <a:t>rd</a:t>
            </a:r>
            <a:r>
              <a:rPr lang="en-US" sz="1100" dirty="0">
                <a:latin typeface="Manrope Medium" pitchFamily="2" charset="0"/>
              </a:rPr>
              <a:t> party servicer the construction draw process during construction.  Upon completion of the home, the correspondent will re-submit the loan to GMFS underwriting with the conditions listed on the initial approval.  GMFS will then underwrite the loan and issue an approval for modification and then produce the modification documents to the correspondent lender.  Upon execution and recordation of the modification documents, the correspondent will deliver the loan to GMFS for purchase. </a:t>
            </a:r>
            <a:endParaRPr lang="en-US" sz="700" dirty="0">
              <a:latin typeface="Manrope Medium" pitchFamily="2" charset="0"/>
            </a:endParaRPr>
          </a:p>
        </p:txBody>
      </p:sp>
      <p:sp>
        <p:nvSpPr>
          <p:cNvPr id="4" name="Rectangle 3">
            <a:extLst>
              <a:ext uri="{FF2B5EF4-FFF2-40B4-BE49-F238E27FC236}">
                <a16:creationId xmlns:a16="http://schemas.microsoft.com/office/drawing/2014/main" id="{091269F0-BBC8-3A4E-C6E2-AC087B5BECF7}"/>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7">
            <a:extLst>
              <a:ext uri="{FF2B5EF4-FFF2-40B4-BE49-F238E27FC236}">
                <a16:creationId xmlns:a16="http://schemas.microsoft.com/office/drawing/2014/main" id="{281187CF-938A-5B9E-CF76-5AC1F56F3B31}"/>
              </a:ext>
            </a:extLst>
          </p:cNvPr>
          <p:cNvSpPr>
            <a:spLocks noGrp="1"/>
          </p:cNvSpPr>
          <p:nvPr>
            <p:ph type="ftr" sz="quarter" idx="11"/>
          </p:nvPr>
        </p:nvSpPr>
        <p:spPr>
          <a:xfrm rot="16200000">
            <a:off x="-1769883" y="335110"/>
            <a:ext cx="4114800" cy="365125"/>
          </a:xfrm>
        </p:spPr>
        <p:txBody>
          <a:bodyPr/>
          <a:lstStyle/>
          <a:p>
            <a:r>
              <a:rPr lang="en-US" sz="1400" dirty="0">
                <a:solidFill>
                  <a:schemeClr val="bg1"/>
                </a:solidFill>
                <a:latin typeface="Manrope Medium" pitchFamily="2" charset="0"/>
              </a:rPr>
              <a:t>GMFS</a:t>
            </a:r>
            <a:endParaRPr lang="en-US" dirty="0">
              <a:solidFill>
                <a:schemeClr val="bg1"/>
              </a:solidFill>
              <a:latin typeface="Manrope Medium" pitchFamily="2" charset="0"/>
            </a:endParaRPr>
          </a:p>
        </p:txBody>
      </p:sp>
      <p:sp>
        <p:nvSpPr>
          <p:cNvPr id="9" name="Slide Number Placeholder 8">
            <a:extLst>
              <a:ext uri="{FF2B5EF4-FFF2-40B4-BE49-F238E27FC236}">
                <a16:creationId xmlns:a16="http://schemas.microsoft.com/office/drawing/2014/main" id="{7F9A76F9-4724-A2C4-FB1A-403EE462C6A0}"/>
              </a:ext>
            </a:extLst>
          </p:cNvPr>
          <p:cNvSpPr>
            <a:spLocks noGrp="1"/>
          </p:cNvSpPr>
          <p:nvPr>
            <p:ph type="sldNum" sz="quarter" idx="12"/>
          </p:nvPr>
        </p:nvSpPr>
        <p:spPr>
          <a:xfrm rot="16200000">
            <a:off x="0" y="6387919"/>
            <a:ext cx="575036" cy="365125"/>
          </a:xfrm>
        </p:spPr>
        <p:txBody>
          <a:bodyPr/>
          <a:lstStyle/>
          <a:p>
            <a:r>
              <a:rPr lang="en-US" sz="1400" dirty="0">
                <a:solidFill>
                  <a:schemeClr val="bg1"/>
                </a:solidFill>
                <a:latin typeface="Manrope" pitchFamily="2" charset="0"/>
              </a:rPr>
              <a:t>0</a:t>
            </a:r>
            <a:fld id="{B4469B7C-AAE5-4E14-8F62-285FAA14BE27}" type="slidenum">
              <a:rPr lang="en-US" sz="1400" smtClean="0">
                <a:solidFill>
                  <a:schemeClr val="bg1"/>
                </a:solidFill>
                <a:latin typeface="Manrope" pitchFamily="2" charset="0"/>
              </a:rPr>
              <a:t>4</a:t>
            </a:fld>
            <a:endParaRPr lang="en-US" sz="1400" dirty="0">
              <a:solidFill>
                <a:schemeClr val="bg1"/>
              </a:solidFill>
              <a:latin typeface="Manrope" pitchFamily="2" charset="0"/>
            </a:endParaRPr>
          </a:p>
        </p:txBody>
      </p:sp>
      <p:pic>
        <p:nvPicPr>
          <p:cNvPr id="6" name="Picture 5">
            <a:extLst>
              <a:ext uri="{FF2B5EF4-FFF2-40B4-BE49-F238E27FC236}">
                <a16:creationId xmlns:a16="http://schemas.microsoft.com/office/drawing/2014/main" id="{EF258805-E00E-9FE5-0D33-4D5D2CB06866}"/>
              </a:ext>
            </a:extLst>
          </p:cNvPr>
          <p:cNvPicPr>
            <a:picLocks noChangeAspect="1"/>
          </p:cNvPicPr>
          <p:nvPr/>
        </p:nvPicPr>
        <p:blipFill>
          <a:blip r:embed="rId2"/>
          <a:stretch>
            <a:fillRect/>
          </a:stretch>
        </p:blipFill>
        <p:spPr>
          <a:xfrm>
            <a:off x="8042932" y="1027756"/>
            <a:ext cx="5078408" cy="5255207"/>
          </a:xfrm>
          <a:prstGeom prst="rect">
            <a:avLst/>
          </a:prstGeom>
        </p:spPr>
      </p:pic>
    </p:spTree>
    <p:extLst>
      <p:ext uri="{BB962C8B-B14F-4D97-AF65-F5344CB8AC3E}">
        <p14:creationId xmlns:p14="http://schemas.microsoft.com/office/powerpoint/2010/main" val="3815881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5D0D533-8DBF-0D2B-4852-8F5E404EF909}"/>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ooter Placeholder 7">
            <a:extLst>
              <a:ext uri="{FF2B5EF4-FFF2-40B4-BE49-F238E27FC236}">
                <a16:creationId xmlns:a16="http://schemas.microsoft.com/office/drawing/2014/main" id="{E78829F5-484B-D18D-DB64-69FB19201C0F}"/>
              </a:ext>
            </a:extLst>
          </p:cNvPr>
          <p:cNvSpPr>
            <a:spLocks noGrp="1"/>
          </p:cNvSpPr>
          <p:nvPr>
            <p:ph type="ftr" sz="quarter" idx="11"/>
          </p:nvPr>
        </p:nvSpPr>
        <p:spPr>
          <a:xfrm rot="16200000">
            <a:off x="-1769883" y="335110"/>
            <a:ext cx="4114800" cy="365125"/>
          </a:xfrm>
        </p:spPr>
        <p:txBody>
          <a:bodyPr/>
          <a:lstStyle/>
          <a:p>
            <a:r>
              <a:rPr lang="en-US" sz="1400" dirty="0">
                <a:solidFill>
                  <a:schemeClr val="bg1"/>
                </a:solidFill>
                <a:latin typeface="Manrope Medium" pitchFamily="2" charset="0"/>
              </a:rPr>
              <a:t>GMFS</a:t>
            </a:r>
            <a:endParaRPr lang="en-US" dirty="0">
              <a:solidFill>
                <a:schemeClr val="bg1"/>
              </a:solidFill>
              <a:latin typeface="Manrope Medium" pitchFamily="2" charset="0"/>
            </a:endParaRPr>
          </a:p>
        </p:txBody>
      </p:sp>
      <p:sp>
        <p:nvSpPr>
          <p:cNvPr id="21" name="Slide Number Placeholder 8">
            <a:extLst>
              <a:ext uri="{FF2B5EF4-FFF2-40B4-BE49-F238E27FC236}">
                <a16:creationId xmlns:a16="http://schemas.microsoft.com/office/drawing/2014/main" id="{828DF25F-7A10-A85E-90EC-9317F6B1397E}"/>
              </a:ext>
            </a:extLst>
          </p:cNvPr>
          <p:cNvSpPr>
            <a:spLocks noGrp="1"/>
          </p:cNvSpPr>
          <p:nvPr>
            <p:ph type="sldNum" sz="quarter" idx="12"/>
          </p:nvPr>
        </p:nvSpPr>
        <p:spPr>
          <a:xfrm rot="16200000">
            <a:off x="0" y="6387919"/>
            <a:ext cx="575036" cy="365125"/>
          </a:xfrm>
        </p:spPr>
        <p:txBody>
          <a:bodyPr/>
          <a:lstStyle/>
          <a:p>
            <a:r>
              <a:rPr lang="en-US" sz="1400" dirty="0">
                <a:solidFill>
                  <a:schemeClr val="bg1"/>
                </a:solidFill>
                <a:latin typeface="Manrope" pitchFamily="2" charset="0"/>
              </a:rPr>
              <a:t>0</a:t>
            </a:r>
            <a:fld id="{B4469B7C-AAE5-4E14-8F62-285FAA14BE27}" type="slidenum">
              <a:rPr lang="en-US" sz="1400" smtClean="0">
                <a:solidFill>
                  <a:schemeClr val="bg1"/>
                </a:solidFill>
                <a:latin typeface="Manrope" pitchFamily="2" charset="0"/>
              </a:rPr>
              <a:t>5</a:t>
            </a:fld>
            <a:endParaRPr lang="en-US" sz="1400" dirty="0">
              <a:solidFill>
                <a:schemeClr val="bg1"/>
              </a:solidFill>
              <a:latin typeface="Manrope" pitchFamily="2" charset="0"/>
            </a:endParaRPr>
          </a:p>
        </p:txBody>
      </p:sp>
      <p:sp>
        <p:nvSpPr>
          <p:cNvPr id="24" name="Title 4">
            <a:extLst>
              <a:ext uri="{FF2B5EF4-FFF2-40B4-BE49-F238E27FC236}">
                <a16:creationId xmlns:a16="http://schemas.microsoft.com/office/drawing/2014/main" id="{B0675788-9AF3-2338-2F02-0849615D115F}"/>
              </a:ext>
            </a:extLst>
          </p:cNvPr>
          <p:cNvSpPr>
            <a:spLocks noGrp="1"/>
          </p:cNvSpPr>
          <p:nvPr>
            <p:ph type="title"/>
          </p:nvPr>
        </p:nvSpPr>
        <p:spPr>
          <a:xfrm>
            <a:off x="1327152" y="230957"/>
            <a:ext cx="10027426" cy="1600200"/>
          </a:xfrm>
        </p:spPr>
        <p:txBody>
          <a:bodyPr/>
          <a:lstStyle/>
          <a:p>
            <a:r>
              <a:rPr lang="en-US" i="1" dirty="0">
                <a:solidFill>
                  <a:srgbClr val="1B3144"/>
                </a:solidFill>
                <a:latin typeface="Noto Serif Medium" panose="02020502060505020204" pitchFamily="18" charset="0"/>
                <a:ea typeface="Noto Serif Medium" panose="02020502060505020204" pitchFamily="18" charset="0"/>
                <a:cs typeface="Noto Serif Medium" panose="02020502060505020204" pitchFamily="18" charset="0"/>
              </a:rPr>
              <a:t>Choose the Scenario that works for you</a:t>
            </a:r>
          </a:p>
        </p:txBody>
      </p:sp>
      <p:pic>
        <p:nvPicPr>
          <p:cNvPr id="3" name="Picture 2" descr="A screenshot of a computer screen&#10;&#10;AI-generated content may be incorrect.">
            <a:extLst>
              <a:ext uri="{FF2B5EF4-FFF2-40B4-BE49-F238E27FC236}">
                <a16:creationId xmlns:a16="http://schemas.microsoft.com/office/drawing/2014/main" id="{4125C4E1-EFD9-87AA-77FD-5733866FDB34}"/>
              </a:ext>
            </a:extLst>
          </p:cNvPr>
          <p:cNvPicPr>
            <a:picLocks noChangeAspect="1"/>
          </p:cNvPicPr>
          <p:nvPr/>
        </p:nvPicPr>
        <p:blipFill>
          <a:blip r:embed="rId2">
            <a:extLst>
              <a:ext uri="{28A0092B-C50C-407E-A947-70E740481C1C}">
                <a14:useLocalDpi xmlns:a14="http://schemas.microsoft.com/office/drawing/2010/main" val="0"/>
              </a:ext>
            </a:extLst>
          </a:blip>
          <a:srcRect r="1905" b="23217"/>
          <a:stretch/>
        </p:blipFill>
        <p:spPr>
          <a:xfrm>
            <a:off x="1327152" y="1994911"/>
            <a:ext cx="9481056" cy="4168146"/>
          </a:xfrm>
          <a:prstGeom prst="rect">
            <a:avLst/>
          </a:prstGeom>
        </p:spPr>
      </p:pic>
    </p:spTree>
    <p:extLst>
      <p:ext uri="{BB962C8B-B14F-4D97-AF65-F5344CB8AC3E}">
        <p14:creationId xmlns:p14="http://schemas.microsoft.com/office/powerpoint/2010/main" val="150401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50CA49F-276C-0947-17E4-FAD6E97F5CF0}"/>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5A7FFCFD-489D-6E7D-BE1E-B130B155B418}"/>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D235247B-0228-A8E9-B6CA-98FAA5F3E3DC}"/>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6</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3A0D358A-333F-3C2A-24C2-0A3609776F80}"/>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4183C38C-1A77-A05E-C708-1523ADBE921B}"/>
              </a:ext>
            </a:extLst>
          </p:cNvPr>
          <p:cNvSpPr txBox="1"/>
          <p:nvPr/>
        </p:nvSpPr>
        <p:spPr>
          <a:xfrm>
            <a:off x="1024128" y="1389887"/>
            <a:ext cx="9820656" cy="2574872"/>
          </a:xfrm>
          <a:prstGeom prst="rect">
            <a:avLst/>
          </a:prstGeom>
          <a:noFill/>
        </p:spPr>
        <p:txBody>
          <a:bodyPr wrap="square">
            <a:spAutoFit/>
          </a:bodyPr>
          <a:lstStyle/>
          <a:p>
            <a:pPr marL="0" marR="0">
              <a:lnSpc>
                <a:spcPct val="115000"/>
              </a:lnSpc>
              <a:buNone/>
            </a:pPr>
            <a:r>
              <a:rPr lang="en-US" sz="1600" b="1" dirty="0">
                <a:effectLst/>
                <a:latin typeface="Noto Serif SemiBold" panose="02020502060505020204" pitchFamily="18" charset="0"/>
                <a:ea typeface="Noto Serif SemiBold" panose="02020502060505020204" pitchFamily="18" charset="0"/>
                <a:cs typeface="Noto Serif SemiBold" panose="02020502060505020204" pitchFamily="18" charset="0"/>
              </a:rPr>
              <a:t>DISCLOSURES</a:t>
            </a:r>
            <a:endParaRPr lang="en-US" sz="1400" dirty="0">
              <a:effectLst/>
              <a:latin typeface="Noto Serif SemiBold" panose="02020502060505020204" pitchFamily="18" charset="0"/>
              <a:ea typeface="Noto Serif SemiBold" panose="02020502060505020204" pitchFamily="18" charset="0"/>
              <a:cs typeface="Noto Serif SemiBold" panose="02020502060505020204" pitchFamily="18" charset="0"/>
            </a:endParaRPr>
          </a:p>
          <a:p>
            <a:pPr marL="0" marR="0">
              <a:lnSpc>
                <a:spcPct val="115000"/>
              </a:lnSpc>
              <a:spcAft>
                <a:spcPts val="1000"/>
              </a:spcAft>
              <a:buNone/>
            </a:pPr>
            <a:r>
              <a:rPr lang="en-US" sz="1100" dirty="0">
                <a:effectLst/>
                <a:latin typeface="Manrope Medium" pitchFamily="2" charset="0"/>
                <a:ea typeface="Calibri" panose="020F0502020204030204" pitchFamily="34" charset="0"/>
                <a:cs typeface="Times New Roman" panose="02020603050405020304" pitchFamily="18" charset="0"/>
              </a:rPr>
              <a:t>Unless otherwise agreed upon, Correspondent will generate their own disclosures including an LE.  GMFS will match the approval and closing documents to terms listed on the disclosures and will generate a CD.  At modification, another CD will be generated by GMFS.  The CD will need to be executed as part of the modification package.</a:t>
            </a:r>
          </a:p>
          <a:p>
            <a:pPr marL="0" marR="0">
              <a:lnSpc>
                <a:spcPct val="115000"/>
              </a:lnSpc>
              <a:spcAft>
                <a:spcPts val="1000"/>
              </a:spcAft>
              <a:buNone/>
            </a:pPr>
            <a:r>
              <a:rPr lang="en-US" sz="1400" dirty="0">
                <a:effectLst/>
                <a:latin typeface="Cambria" panose="020405030504060302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400" b="1" dirty="0">
                <a:latin typeface="Noto Serif SemiBold" panose="02020502060505020204" pitchFamily="18" charset="0"/>
                <a:ea typeface="Noto Serif SemiBold" panose="02020502060505020204" pitchFamily="18" charset="0"/>
                <a:cs typeface="Noto Serif SemiBold" panose="02020502060505020204" pitchFamily="18" charset="0"/>
              </a:rPr>
              <a:t>ENCOMPASS SET UP</a:t>
            </a:r>
            <a:endParaRPr lang="en-US" sz="1400" dirty="0">
              <a:latin typeface="Noto Serif SemiBold" panose="02020502060505020204" pitchFamily="18" charset="0"/>
              <a:ea typeface="Noto Serif SemiBold" panose="02020502060505020204" pitchFamily="18" charset="0"/>
              <a:cs typeface="Noto Serif SemiBold" panose="02020502060505020204" pitchFamily="18" charset="0"/>
            </a:endParaRPr>
          </a:p>
          <a:p>
            <a:pPr marL="0" marR="0">
              <a:lnSpc>
                <a:spcPct val="115000"/>
              </a:lnSpc>
              <a:spcAft>
                <a:spcPts val="1000"/>
              </a:spcAft>
              <a:buNone/>
            </a:pPr>
            <a:r>
              <a:rPr lang="en-US" sz="1100" dirty="0">
                <a:effectLst/>
                <a:latin typeface="Manrope Medium" pitchFamily="2" charset="0"/>
                <a:ea typeface="Calibri" panose="020F0502020204030204" pitchFamily="34" charset="0"/>
                <a:cs typeface="Times New Roman" panose="02020603050405020304" pitchFamily="18" charset="0"/>
              </a:rPr>
              <a:t>In Optimal Blue please identify with one of the following Program Codes:</a:t>
            </a:r>
          </a:p>
          <a:p>
            <a:pPr marL="171450" marR="0" indent="-171450">
              <a:lnSpc>
                <a:spcPct val="115000"/>
              </a:lnSpc>
              <a:spcAft>
                <a:spcPts val="1000"/>
              </a:spcAft>
              <a:buFont typeface="Arial" panose="020B0604020202020204" pitchFamily="34" charset="0"/>
              <a:buChar char="•"/>
            </a:pPr>
            <a:r>
              <a:rPr lang="en-US" sz="1200" dirty="0">
                <a:effectLst/>
                <a:latin typeface="Manrope Medium" pitchFamily="2" charset="0"/>
                <a:ea typeface="Times New Roman" panose="02020603050405020304" pitchFamily="18" charset="0"/>
                <a:cs typeface="Times New Roman" panose="02020603050405020304" pitchFamily="18" charset="0"/>
              </a:rPr>
              <a:t>OTC 30 yr or OTC 15 yr		</a:t>
            </a:r>
            <a:endParaRPr lang="en-US" sz="1100" dirty="0">
              <a:effectLst/>
              <a:latin typeface="Manrope Medium" pitchFamily="2" charset="0"/>
              <a:ea typeface="Calibri" panose="020F0502020204030204" pitchFamily="34" charset="0"/>
              <a:cs typeface="Times New Roman" panose="02020603050405020304" pitchFamily="18" charset="0"/>
            </a:endParaRPr>
          </a:p>
          <a:p>
            <a:pPr marL="171450" marR="0" indent="-171450">
              <a:lnSpc>
                <a:spcPct val="115000"/>
              </a:lnSpc>
              <a:spcAft>
                <a:spcPts val="1000"/>
              </a:spcAft>
              <a:buFont typeface="Arial" panose="020B0604020202020204" pitchFamily="34" charset="0"/>
              <a:buChar char="•"/>
            </a:pPr>
            <a:r>
              <a:rPr lang="en-US" sz="1200" dirty="0">
                <a:effectLst/>
                <a:latin typeface="Manrope Medium" pitchFamily="2" charset="0"/>
                <a:ea typeface="Times New Roman" panose="02020603050405020304" pitchFamily="18" charset="0"/>
                <a:cs typeface="Times New Roman" panose="02020603050405020304" pitchFamily="18" charset="0"/>
              </a:rPr>
              <a:t> OTC ARM- 5/1 ARM based on CMT (GMFS will not purchase an ARM OTC, loan must modify to a fixed rate to be eligible for purchase). </a:t>
            </a:r>
            <a:endParaRPr lang="en-US" sz="1100" dirty="0">
              <a:effectLst/>
              <a:latin typeface="Manrope Medium"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1972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B3144"/>
        </a:solidFill>
        <a:effectLst/>
      </p:bgPr>
    </p:bg>
    <p:spTree>
      <p:nvGrpSpPr>
        <p:cNvPr id="1" name="">
          <a:extLst>
            <a:ext uri="{FF2B5EF4-FFF2-40B4-BE49-F238E27FC236}">
              <a16:creationId xmlns:a16="http://schemas.microsoft.com/office/drawing/2014/main" id="{BF35E55B-647B-01A4-0B5D-DB8DB04C3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3CFAA2-EC94-A08F-0CA2-DE81E7F1C0D5}"/>
              </a:ext>
            </a:extLst>
          </p:cNvPr>
          <p:cNvSpPr>
            <a:spLocks noGrp="1"/>
          </p:cNvSpPr>
          <p:nvPr>
            <p:ph type="title"/>
          </p:nvPr>
        </p:nvSpPr>
        <p:spPr>
          <a:xfrm>
            <a:off x="838200" y="2766218"/>
            <a:ext cx="10515600" cy="1325563"/>
          </a:xfrm>
        </p:spPr>
        <p:txBody>
          <a:bodyPr/>
          <a:lstStyle/>
          <a:p>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Underwriting &amp; </a:t>
            </a:r>
            <a:b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br>
            <a:r>
              <a:rPr lang="en-US" dirty="0">
                <a:solidFill>
                  <a:srgbClr val="F7F7F2"/>
                </a:solidFill>
                <a:latin typeface="Noto Serif SemiBold" panose="02020502060505020204" pitchFamily="18" charset="0"/>
                <a:ea typeface="Noto Serif SemiBold" panose="02020502060505020204" pitchFamily="18" charset="0"/>
                <a:cs typeface="Noto Serif SemiBold" panose="02020502060505020204" pitchFamily="18" charset="0"/>
              </a:rPr>
              <a:t>Program Parameters</a:t>
            </a:r>
          </a:p>
        </p:txBody>
      </p:sp>
      <p:sp>
        <p:nvSpPr>
          <p:cNvPr id="4" name="Oval 3">
            <a:extLst>
              <a:ext uri="{FF2B5EF4-FFF2-40B4-BE49-F238E27FC236}">
                <a16:creationId xmlns:a16="http://schemas.microsoft.com/office/drawing/2014/main" id="{AFC0A953-2A25-7D8F-329A-098D90B8DDBC}"/>
              </a:ext>
            </a:extLst>
          </p:cNvPr>
          <p:cNvSpPr/>
          <p:nvPr/>
        </p:nvSpPr>
        <p:spPr>
          <a:xfrm>
            <a:off x="902518" y="752475"/>
            <a:ext cx="831228" cy="831228"/>
          </a:xfrm>
          <a:prstGeom prst="ellipse">
            <a:avLst/>
          </a:prstGeom>
          <a:solidFill>
            <a:srgbClr val="82A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1B3144"/>
                </a:solidFill>
                <a:latin typeface="Manrope SemiBold" pitchFamily="2" charset="0"/>
              </a:rPr>
              <a:t>02</a:t>
            </a:r>
          </a:p>
        </p:txBody>
      </p:sp>
      <p:pic>
        <p:nvPicPr>
          <p:cNvPr id="5" name="Picture 4" descr="A black and white logo&#10;&#10;AI-generated content may be incorrect.">
            <a:extLst>
              <a:ext uri="{FF2B5EF4-FFF2-40B4-BE49-F238E27FC236}">
                <a16:creationId xmlns:a16="http://schemas.microsoft.com/office/drawing/2014/main" id="{FFBC2A00-B25C-43C8-7DCF-AC9C14E77678}"/>
              </a:ext>
            </a:extLst>
          </p:cNvPr>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6" name="Footer Placeholder 5">
            <a:extLst>
              <a:ext uri="{FF2B5EF4-FFF2-40B4-BE49-F238E27FC236}">
                <a16:creationId xmlns:a16="http://schemas.microsoft.com/office/drawing/2014/main" id="{2D0EAF71-3278-341E-7525-0BF19732084F}"/>
              </a:ext>
            </a:extLst>
          </p:cNvPr>
          <p:cNvSpPr>
            <a:spLocks noGrp="1"/>
          </p:cNvSpPr>
          <p:nvPr>
            <p:ph type="ftr" sz="quarter" idx="11"/>
          </p:nvPr>
        </p:nvSpPr>
        <p:spPr/>
        <p:txBody>
          <a:bodyPr/>
          <a:lstStyle/>
          <a:p>
            <a:r>
              <a:rPr lang="en-US"/>
              <a:t>GMFS</a:t>
            </a:r>
          </a:p>
        </p:txBody>
      </p:sp>
      <p:sp>
        <p:nvSpPr>
          <p:cNvPr id="7" name="Slide Number Placeholder 6">
            <a:extLst>
              <a:ext uri="{FF2B5EF4-FFF2-40B4-BE49-F238E27FC236}">
                <a16:creationId xmlns:a16="http://schemas.microsoft.com/office/drawing/2014/main" id="{95B00F8D-4C0A-BD8C-1405-AB51AFCEEB51}"/>
              </a:ext>
            </a:extLst>
          </p:cNvPr>
          <p:cNvSpPr>
            <a:spLocks noGrp="1"/>
          </p:cNvSpPr>
          <p:nvPr>
            <p:ph type="sldNum" sz="quarter" idx="12"/>
          </p:nvPr>
        </p:nvSpPr>
        <p:spPr/>
        <p:txBody>
          <a:bodyPr/>
          <a:lstStyle/>
          <a:p>
            <a:fld id="{DFDAC857-32DF-45FA-B4AF-541FDC52351A}" type="slidenum">
              <a:rPr lang="en-US" smtClean="0"/>
              <a:t>7</a:t>
            </a:fld>
            <a:endParaRPr lang="en-US"/>
          </a:p>
        </p:txBody>
      </p:sp>
    </p:spTree>
    <p:extLst>
      <p:ext uri="{BB962C8B-B14F-4D97-AF65-F5344CB8AC3E}">
        <p14:creationId xmlns:p14="http://schemas.microsoft.com/office/powerpoint/2010/main" val="3688010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9F90F681-B549-CBD0-CC5B-8C4A20CC3C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08A738-2ED5-6104-9ABA-77A47778C306}"/>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F5D37255-0D8E-1609-CC94-BB281416A948}"/>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971C1221-2000-7FCF-9D58-67F50E1A2562}"/>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8</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F79E1802-40A1-38D9-2E61-9FE072C90DE4}"/>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2" name="TextBox 1">
            <a:extLst>
              <a:ext uri="{FF2B5EF4-FFF2-40B4-BE49-F238E27FC236}">
                <a16:creationId xmlns:a16="http://schemas.microsoft.com/office/drawing/2014/main" id="{410E16F6-E757-62B2-01DF-687AFA8158F0}"/>
              </a:ext>
            </a:extLst>
          </p:cNvPr>
          <p:cNvSpPr txBox="1"/>
          <p:nvPr/>
        </p:nvSpPr>
        <p:spPr>
          <a:xfrm>
            <a:off x="1097280" y="1600200"/>
            <a:ext cx="7690104" cy="3413178"/>
          </a:xfrm>
          <a:prstGeom prst="rect">
            <a:avLst/>
          </a:prstGeom>
          <a:noFill/>
        </p:spPr>
        <p:txBody>
          <a:bodyPr wrap="square" rtlCol="0">
            <a:spAutoFit/>
          </a:bodyPr>
          <a:lstStyle/>
          <a:p>
            <a:pPr>
              <a:lnSpc>
                <a:spcPct val="150000"/>
              </a:lnSpc>
            </a:pPr>
            <a:r>
              <a:rPr lang="en-US" sz="1100" dirty="0">
                <a:latin typeface="Manrope Medium" pitchFamily="2" charset="0"/>
              </a:rPr>
              <a:t>The Construction Lending Institution will need to inform GMFS of the proposed interest rate they want the loan to be underwritten at for the purpose of potentially selling the loan to GMFS upon modification of the loan.  At this time, GMFS allows the borrower to modify to a Conventional 30 or Conventional 15 year loan from an ARM.  The loan may not modify from a fixed rate to an ARM. </a:t>
            </a:r>
          </a:p>
          <a:p>
            <a:pPr>
              <a:lnSpc>
                <a:spcPct val="150000"/>
              </a:lnSpc>
            </a:pPr>
            <a:endParaRPr lang="en-US" sz="1100" dirty="0">
              <a:latin typeface="Manrope Medium" pitchFamily="2" charset="0"/>
            </a:endParaRPr>
          </a:p>
          <a:p>
            <a:pPr lvl="1">
              <a:lnSpc>
                <a:spcPct val="150000"/>
              </a:lnSpc>
            </a:pPr>
            <a:r>
              <a:rPr lang="en-US" sz="1200" u="sng" dirty="0">
                <a:latin typeface="Manrope ExtraBold" pitchFamily="2" charset="0"/>
              </a:rPr>
              <a:t>A purchase transaction</a:t>
            </a:r>
            <a:endParaRPr lang="en-US" sz="1200" dirty="0">
              <a:latin typeface="Manrope ExtraBold" pitchFamily="2" charset="0"/>
            </a:endParaRPr>
          </a:p>
          <a:p>
            <a:pPr lvl="1">
              <a:lnSpc>
                <a:spcPct val="150000"/>
              </a:lnSpc>
            </a:pPr>
            <a:r>
              <a:rPr lang="en-US" sz="1100" dirty="0">
                <a:latin typeface="Manrope Medium" pitchFamily="2" charset="0"/>
              </a:rPr>
              <a:t>When a purchase transaction is used, the borrower is not the owner of the lot prior to the loan application, and the borrower is using the proceeds from the interim construction financing to purchase the lot and finance the construction of the property</a:t>
            </a:r>
          </a:p>
          <a:p>
            <a:pPr lvl="1">
              <a:lnSpc>
                <a:spcPct val="150000"/>
              </a:lnSpc>
            </a:pPr>
            <a:endParaRPr lang="en-US" sz="1100" dirty="0">
              <a:latin typeface="Manrope Medium" pitchFamily="2" charset="0"/>
            </a:endParaRPr>
          </a:p>
          <a:p>
            <a:pPr lvl="1">
              <a:lnSpc>
                <a:spcPct val="150000"/>
              </a:lnSpc>
            </a:pPr>
            <a:r>
              <a:rPr lang="en-US" sz="1200" u="sng" dirty="0">
                <a:latin typeface="Manrope ExtraBold" pitchFamily="2" charset="0"/>
              </a:rPr>
              <a:t>A limited cash-out refinance transaction</a:t>
            </a:r>
            <a:endParaRPr lang="en-US" sz="1200" dirty="0">
              <a:latin typeface="Manrope ExtraBold" pitchFamily="2" charset="0"/>
            </a:endParaRPr>
          </a:p>
          <a:p>
            <a:pPr lvl="1">
              <a:lnSpc>
                <a:spcPct val="150000"/>
              </a:lnSpc>
            </a:pPr>
            <a:r>
              <a:rPr lang="en-US" sz="1100" dirty="0">
                <a:latin typeface="Manrope Medium" pitchFamily="2" charset="0"/>
              </a:rPr>
              <a:t>When a limited cash-out refinance transaction is used, the borrower must have held legal title to the lot before he or she applied for the interim construction financing. The borrower is using the proceeds from the construction financing to pay off any existing liens on the lot and finance the construction of the property. </a:t>
            </a:r>
          </a:p>
        </p:txBody>
      </p:sp>
      <p:sp>
        <p:nvSpPr>
          <p:cNvPr id="8" name="TextBox 7">
            <a:extLst>
              <a:ext uri="{FF2B5EF4-FFF2-40B4-BE49-F238E27FC236}">
                <a16:creationId xmlns:a16="http://schemas.microsoft.com/office/drawing/2014/main" id="{81D7238E-9EFA-FE96-9E2C-39CA4643A78E}"/>
              </a:ext>
            </a:extLst>
          </p:cNvPr>
          <p:cNvSpPr txBox="1"/>
          <p:nvPr/>
        </p:nvSpPr>
        <p:spPr>
          <a:xfrm>
            <a:off x="1097280" y="1123780"/>
            <a:ext cx="6899148" cy="390876"/>
          </a:xfrm>
          <a:prstGeom prst="rect">
            <a:avLst/>
          </a:prstGeom>
          <a:noFill/>
        </p:spPr>
        <p:txBody>
          <a:bodyPr wrap="square">
            <a:spAutoFit/>
          </a:bodyPr>
          <a:lstStyle/>
          <a:p>
            <a:pPr marL="0" marR="0">
              <a:lnSpc>
                <a:spcPct val="115000"/>
              </a:lnSpc>
              <a:buNone/>
            </a:pPr>
            <a:r>
              <a:rPr lang="en-US" b="1" dirty="0">
                <a:latin typeface="Noto Serif SemiBold" panose="02020502060505020204" pitchFamily="18" charset="0"/>
                <a:ea typeface="Noto Serif SemiBold" panose="02020502060505020204" pitchFamily="18" charset="0"/>
                <a:cs typeface="Noto Serif SemiBold" panose="02020502060505020204" pitchFamily="18" charset="0"/>
              </a:rPr>
              <a:t>TERMS</a:t>
            </a:r>
            <a:endParaRPr lang="en-US" sz="1600" dirty="0">
              <a:effectLst/>
              <a:latin typeface="Noto Serif SemiBold" panose="02020502060505020204" pitchFamily="18" charset="0"/>
              <a:ea typeface="Noto Serif SemiBold" panose="02020502060505020204" pitchFamily="18" charset="0"/>
              <a:cs typeface="Noto Serif SemiBold" panose="02020502060505020204" pitchFamily="18" charset="0"/>
            </a:endParaRPr>
          </a:p>
        </p:txBody>
      </p:sp>
    </p:spTree>
    <p:extLst>
      <p:ext uri="{BB962C8B-B14F-4D97-AF65-F5344CB8AC3E}">
        <p14:creationId xmlns:p14="http://schemas.microsoft.com/office/powerpoint/2010/main" val="2076717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7F2"/>
        </a:solidFill>
        <a:effectLst/>
      </p:bgPr>
    </p:bg>
    <p:spTree>
      <p:nvGrpSpPr>
        <p:cNvPr id="1" name="">
          <a:extLst>
            <a:ext uri="{FF2B5EF4-FFF2-40B4-BE49-F238E27FC236}">
              <a16:creationId xmlns:a16="http://schemas.microsoft.com/office/drawing/2014/main" id="{545E5089-A465-1069-7A85-4566622FA0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0185D96-1838-CDA9-2153-EE9838EE7D75}"/>
              </a:ext>
            </a:extLst>
          </p:cNvPr>
          <p:cNvSpPr/>
          <p:nvPr/>
        </p:nvSpPr>
        <p:spPr>
          <a:xfrm>
            <a:off x="0" y="0"/>
            <a:ext cx="575035" cy="6858000"/>
          </a:xfrm>
          <a:prstGeom prst="rect">
            <a:avLst/>
          </a:prstGeom>
          <a:solidFill>
            <a:srgbClr val="1B31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7">
            <a:extLst>
              <a:ext uri="{FF2B5EF4-FFF2-40B4-BE49-F238E27FC236}">
                <a16:creationId xmlns:a16="http://schemas.microsoft.com/office/drawing/2014/main" id="{438A06F3-C60B-2BF9-A12D-C8C8BFC96EB6}"/>
              </a:ext>
            </a:extLst>
          </p:cNvPr>
          <p:cNvSpPr txBox="1">
            <a:spLocks/>
          </p:cNvSpPr>
          <p:nvPr/>
        </p:nvSpPr>
        <p:spPr>
          <a:xfrm rot="16200000">
            <a:off x="-1769883" y="33511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Medium" pitchFamily="2" charset="0"/>
              </a:rPr>
              <a:t>GMFS</a:t>
            </a:r>
            <a:endParaRPr lang="en-US" dirty="0">
              <a:solidFill>
                <a:schemeClr val="bg1"/>
              </a:solidFill>
              <a:latin typeface="Manrope Medium" pitchFamily="2" charset="0"/>
            </a:endParaRPr>
          </a:p>
        </p:txBody>
      </p:sp>
      <p:sp>
        <p:nvSpPr>
          <p:cNvPr id="6" name="Slide Number Placeholder 8">
            <a:extLst>
              <a:ext uri="{FF2B5EF4-FFF2-40B4-BE49-F238E27FC236}">
                <a16:creationId xmlns:a16="http://schemas.microsoft.com/office/drawing/2014/main" id="{2488812F-5915-0065-D883-10D5ACC1EAC7}"/>
              </a:ext>
            </a:extLst>
          </p:cNvPr>
          <p:cNvSpPr txBox="1">
            <a:spLocks/>
          </p:cNvSpPr>
          <p:nvPr/>
        </p:nvSpPr>
        <p:spPr>
          <a:xfrm rot="16200000">
            <a:off x="0" y="6387919"/>
            <a:ext cx="57503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solidFill>
                  <a:schemeClr val="bg1"/>
                </a:solidFill>
                <a:latin typeface="Manrope" pitchFamily="2" charset="0"/>
              </a:rPr>
              <a:t>0</a:t>
            </a:r>
            <a:fld id="{B4469B7C-AAE5-4E14-8F62-285FAA14BE27}" type="slidenum">
              <a:rPr lang="en-US" sz="1400" smtClean="0">
                <a:solidFill>
                  <a:schemeClr val="bg1"/>
                </a:solidFill>
                <a:latin typeface="Manrope" pitchFamily="2" charset="0"/>
              </a:rPr>
              <a:pPr/>
              <a:t>9</a:t>
            </a:fld>
            <a:endParaRPr lang="en-US" sz="1400" dirty="0">
              <a:solidFill>
                <a:schemeClr val="bg1"/>
              </a:solidFill>
              <a:latin typeface="Manrope" pitchFamily="2" charset="0"/>
            </a:endParaRPr>
          </a:p>
        </p:txBody>
      </p:sp>
      <p:pic>
        <p:nvPicPr>
          <p:cNvPr id="7" name="Picture 6" descr="A black and white logo&#10;&#10;AI-generated content may be incorrect.">
            <a:extLst>
              <a:ext uri="{FF2B5EF4-FFF2-40B4-BE49-F238E27FC236}">
                <a16:creationId xmlns:a16="http://schemas.microsoft.com/office/drawing/2014/main" id="{0C41359D-D658-FF75-DFDB-91D6D45E821C}"/>
              </a:ext>
            </a:extLst>
          </p:cNvPr>
          <p:cNvPicPr>
            <a:picLocks noChangeAspect="1"/>
          </p:cNvPicPr>
          <p:nvPr/>
        </p:nvPicPr>
        <p:blipFill>
          <a:blip r:embed="rId2">
            <a:duotone>
              <a:prstClr val="black"/>
              <a:schemeClr val="accent1">
                <a:tint val="45000"/>
                <a:satMod val="400000"/>
              </a:schemeClr>
            </a:duotone>
            <a:alphaModFix amt="12000"/>
            <a:extLst>
              <a:ext uri="{28A0092B-C50C-407E-A947-70E740481C1C}">
                <a14:useLocalDpi xmlns:a14="http://schemas.microsoft.com/office/drawing/2010/main" val="0"/>
              </a:ext>
            </a:extLst>
          </a:blip>
          <a:stretch>
            <a:fillRect/>
          </a:stretch>
        </p:blipFill>
        <p:spPr>
          <a:xfrm>
            <a:off x="8720863" y="1123780"/>
            <a:ext cx="5081026" cy="5251715"/>
          </a:xfrm>
          <a:prstGeom prst="rect">
            <a:avLst/>
          </a:prstGeom>
        </p:spPr>
      </p:pic>
      <p:sp>
        <p:nvSpPr>
          <p:cNvPr id="3" name="TextBox 2">
            <a:extLst>
              <a:ext uri="{FF2B5EF4-FFF2-40B4-BE49-F238E27FC236}">
                <a16:creationId xmlns:a16="http://schemas.microsoft.com/office/drawing/2014/main" id="{0C9FFDF6-000D-4344-B0CB-8D8F4E52E945}"/>
              </a:ext>
            </a:extLst>
          </p:cNvPr>
          <p:cNvSpPr txBox="1"/>
          <p:nvPr/>
        </p:nvSpPr>
        <p:spPr>
          <a:xfrm>
            <a:off x="886968" y="795297"/>
            <a:ext cx="9461754" cy="4908844"/>
          </a:xfrm>
          <a:prstGeom prst="rect">
            <a:avLst/>
          </a:prstGeom>
          <a:noFill/>
        </p:spPr>
        <p:txBody>
          <a:bodyPr wrap="square">
            <a:spAutoFit/>
          </a:bodyPr>
          <a:lstStyle/>
          <a:p>
            <a:pPr marL="0" marR="0">
              <a:lnSpc>
                <a:spcPct val="115000"/>
              </a:lnSpc>
              <a:buNone/>
            </a:pPr>
            <a:r>
              <a:rPr lang="en-US" sz="1400" b="1" u="sng" dirty="0">
                <a:effectLst/>
                <a:latin typeface="Noto Serif ExtraBold" panose="02020502060505020204" pitchFamily="18" charset="0"/>
                <a:ea typeface="Noto Serif ExtraBold" panose="02020502060505020204" pitchFamily="18" charset="0"/>
                <a:cs typeface="Noto Serif ExtraBold" panose="02020502060505020204" pitchFamily="18" charset="0"/>
              </a:rPr>
              <a:t>Determining LTV</a:t>
            </a:r>
            <a:endParaRPr lang="en-US" sz="1400" dirty="0">
              <a:effectLst/>
              <a:latin typeface="Noto Serif ExtraBold" panose="02020502060505020204" pitchFamily="18" charset="0"/>
              <a:ea typeface="Noto Serif ExtraBold" panose="02020502060505020204" pitchFamily="18" charset="0"/>
              <a:cs typeface="Noto Serif ExtraBold" panose="02020502060505020204" pitchFamily="18" charset="0"/>
            </a:endParaRPr>
          </a:p>
          <a:p>
            <a:pPr marL="0" marR="0">
              <a:lnSpc>
                <a:spcPct val="115000"/>
              </a:lnSpc>
              <a:spcBef>
                <a:spcPts val="750"/>
              </a:spcBef>
              <a:spcAft>
                <a:spcPts val="1000"/>
              </a:spcAft>
              <a:buNone/>
            </a:pPr>
            <a:r>
              <a:rPr lang="en-US" sz="1200" dirty="0">
                <a:effectLst/>
                <a:latin typeface="Manrope ExtraBold" pitchFamily="2" charset="0"/>
                <a:ea typeface="Arial Unicode MS"/>
                <a:cs typeface="Arial" panose="020B0604020202020204" pitchFamily="34" charset="0"/>
              </a:rPr>
              <a:t>Purchase Transaction</a:t>
            </a:r>
          </a:p>
          <a:p>
            <a:pPr lvl="1">
              <a:lnSpc>
                <a:spcPct val="115000"/>
              </a:lnSpc>
            </a:pPr>
            <a:r>
              <a:rPr lang="en-US" sz="1100" dirty="0">
                <a:effectLst/>
                <a:latin typeface="Manrope Medium" pitchFamily="2" charset="0"/>
                <a:ea typeface="Arial Unicode MS"/>
                <a:cs typeface="Arial" panose="020B0604020202020204" pitchFamily="34" charset="0"/>
              </a:rPr>
              <a:t>The LTV ratio is calculated by dividing the loan amount of the construction-to-permanent financing by the lesser of:</a:t>
            </a:r>
            <a:endParaRPr lang="en-US" sz="1100" dirty="0">
              <a:effectLst/>
              <a:latin typeface="Manrope Medium" pitchFamily="2" charset="0"/>
              <a:ea typeface="Calibri" panose="020F0502020204030204" pitchFamily="34" charset="0"/>
              <a:cs typeface="Times New Roman" panose="02020603050405020304" pitchFamily="18" charset="0"/>
            </a:endParaRPr>
          </a:p>
          <a:p>
            <a:pPr marL="1257300" lvl="2" indent="-342900">
              <a:lnSpc>
                <a:spcPct val="115000"/>
              </a:lnSpc>
              <a:spcBef>
                <a:spcPts val="750"/>
              </a:spcBef>
              <a:buSzPts val="1000"/>
              <a:buFont typeface="Symbol" panose="05050102010706020507" pitchFamily="18" charset="2"/>
              <a:buChar char=""/>
              <a:tabLst>
                <a:tab pos="457200" algn="l"/>
              </a:tabLst>
            </a:pPr>
            <a:r>
              <a:rPr lang="en-US" sz="1100" dirty="0">
                <a:effectLst/>
                <a:latin typeface="Manrope Medium" pitchFamily="2" charset="0"/>
                <a:ea typeface="Arial Unicode MS"/>
                <a:cs typeface="Arial" panose="020B0604020202020204" pitchFamily="34" charset="0"/>
              </a:rPr>
              <a:t>Purchase price (sum of the cost of construction and the sales price of the lot), or</a:t>
            </a:r>
            <a:endParaRPr lang="en-US" sz="1100" dirty="0">
              <a:effectLst/>
              <a:latin typeface="Manrope Medium" pitchFamily="2" charset="0"/>
              <a:ea typeface="Calibri" panose="020F0502020204030204" pitchFamily="34" charset="0"/>
              <a:cs typeface="Times New Roman" panose="02020603050405020304" pitchFamily="18" charset="0"/>
            </a:endParaRPr>
          </a:p>
          <a:p>
            <a:pPr marL="1257300" lvl="2" indent="-342900">
              <a:lnSpc>
                <a:spcPct val="115000"/>
              </a:lnSpc>
              <a:spcBef>
                <a:spcPts val="750"/>
              </a:spcBef>
              <a:spcAft>
                <a:spcPts val="1000"/>
              </a:spcAft>
              <a:buSzPts val="1000"/>
              <a:buFont typeface="Symbol" panose="05050102010706020507" pitchFamily="18" charset="2"/>
              <a:buChar char=""/>
              <a:tabLst>
                <a:tab pos="457200" algn="l"/>
              </a:tabLst>
            </a:pPr>
            <a:r>
              <a:rPr lang="en-US" sz="1100" dirty="0">
                <a:effectLst/>
                <a:latin typeface="Manrope Medium" pitchFamily="2" charset="0"/>
                <a:ea typeface="Arial Unicode MS"/>
                <a:cs typeface="Arial" panose="020B0604020202020204" pitchFamily="34" charset="0"/>
              </a:rPr>
              <a:t>As-completed appraised value of the property (the lot and improvements).</a:t>
            </a:r>
            <a:endParaRPr lang="en-US" sz="1100" dirty="0">
              <a:effectLst/>
              <a:latin typeface="Manrope Medium" pitchFamily="2" charset="0"/>
              <a:ea typeface="Calibri" panose="020F0502020204030204" pitchFamily="34" charset="0"/>
              <a:cs typeface="Times New Roman" panose="02020603050405020304" pitchFamily="18" charset="0"/>
            </a:endParaRPr>
          </a:p>
          <a:p>
            <a:pPr lvl="1">
              <a:lnSpc>
                <a:spcPct val="115000"/>
              </a:lnSpc>
              <a:spcBef>
                <a:spcPts val="750"/>
              </a:spcBef>
              <a:spcAft>
                <a:spcPts val="1000"/>
              </a:spcAft>
            </a:pPr>
            <a:r>
              <a:rPr lang="en-US" sz="1200" dirty="0">
                <a:effectLst/>
                <a:latin typeface="Manrope ExtraBold" pitchFamily="2" charset="0"/>
                <a:ea typeface="Arial Unicode MS"/>
                <a:cs typeface="Arial" panose="020B0604020202020204" pitchFamily="34" charset="0"/>
              </a:rPr>
              <a:t>Limited Cash-out Refinance Transaction </a:t>
            </a:r>
            <a:endParaRPr lang="en-US" sz="1100" b="1" dirty="0">
              <a:effectLst/>
              <a:latin typeface="Manrope Medium" pitchFamily="2" charset="0"/>
              <a:ea typeface="Arial Unicode MS"/>
              <a:cs typeface="Arial" panose="020B0604020202020204" pitchFamily="34" charset="0"/>
            </a:endParaRPr>
          </a:p>
          <a:p>
            <a:pPr lvl="1">
              <a:lnSpc>
                <a:spcPct val="115000"/>
              </a:lnSpc>
            </a:pPr>
            <a:r>
              <a:rPr lang="en-US" sz="1100" dirty="0">
                <a:effectLst/>
                <a:latin typeface="Manrope Medium" pitchFamily="2" charset="0"/>
                <a:ea typeface="Arial Unicode MS"/>
                <a:cs typeface="Arial" panose="020B0604020202020204" pitchFamily="34" charset="0"/>
              </a:rPr>
              <a:t>The LTV ratio is calculated by dividing the loan amount of the construction-to-permanent financing by the as-completed appraised value of the property (the lot and improvements).</a:t>
            </a:r>
          </a:p>
          <a:p>
            <a:pPr lvl="1">
              <a:lnSpc>
                <a:spcPct val="115000"/>
              </a:lnSpc>
            </a:pPr>
            <a:endParaRPr lang="en-US" sz="1100" dirty="0">
              <a:effectLst/>
              <a:latin typeface="Manrope Medium" pitchFamily="2" charset="0"/>
              <a:ea typeface="Calibri" panose="020F0502020204030204" pitchFamily="34" charset="0"/>
              <a:cs typeface="Times New Roman" panose="02020603050405020304" pitchFamily="18" charset="0"/>
            </a:endParaRPr>
          </a:p>
          <a:p>
            <a:pPr lvl="1">
              <a:lnSpc>
                <a:spcPct val="115000"/>
              </a:lnSpc>
            </a:pPr>
            <a:r>
              <a:rPr lang="en-US" sz="1200" dirty="0">
                <a:effectLst/>
                <a:latin typeface="Manrope ExtraBold" pitchFamily="2" charset="0"/>
                <a:ea typeface="Arial Unicode MS"/>
                <a:cs typeface="Arial" panose="020B0604020202020204" pitchFamily="34" charset="0"/>
              </a:rPr>
              <a:t>Flood Certificates</a:t>
            </a:r>
          </a:p>
          <a:p>
            <a:pPr lvl="1">
              <a:lnSpc>
                <a:spcPct val="115000"/>
              </a:lnSpc>
              <a:spcBef>
                <a:spcPts val="750"/>
              </a:spcBef>
              <a:spcAft>
                <a:spcPts val="1000"/>
              </a:spcAft>
            </a:pPr>
            <a:r>
              <a:rPr lang="en-US" sz="1100" dirty="0">
                <a:effectLst/>
                <a:latin typeface="Manrope Medium" pitchFamily="2" charset="0"/>
                <a:ea typeface="Arial Unicode MS"/>
                <a:cs typeface="Arial" panose="020B0604020202020204" pitchFamily="34" charset="0"/>
              </a:rPr>
              <a:t>Correspondent to pull flood cert for initial approval of loan.  GMFS will pull a final flood cert once construction is complete and loan has been re-submitted for modification approval.</a:t>
            </a:r>
          </a:p>
          <a:p>
            <a:pPr marL="0" marR="0">
              <a:lnSpc>
                <a:spcPct val="115000"/>
              </a:lnSpc>
              <a:spcBef>
                <a:spcPts val="750"/>
              </a:spcBef>
              <a:spcAft>
                <a:spcPts val="1000"/>
              </a:spcAft>
              <a:buNone/>
            </a:pPr>
            <a:endParaRPr lang="en-US" sz="1100" dirty="0">
              <a:effectLst/>
              <a:latin typeface="Manrope Medium" pitchFamily="2" charset="0"/>
              <a:ea typeface="Calibri" panose="020F0502020204030204" pitchFamily="34" charset="0"/>
              <a:cs typeface="Times New Roman" panose="02020603050405020304" pitchFamily="18" charset="0"/>
            </a:endParaRPr>
          </a:p>
          <a:p>
            <a:pPr>
              <a:lnSpc>
                <a:spcPct val="115000"/>
              </a:lnSpc>
            </a:pPr>
            <a:r>
              <a:rPr lang="en-US" sz="1400" b="1" u="sng" dirty="0">
                <a:latin typeface="Noto Serif ExtraBold" panose="02020502060505020204" pitchFamily="18" charset="0"/>
                <a:ea typeface="Noto Serif ExtraBold" panose="02020502060505020204" pitchFamily="18" charset="0"/>
                <a:cs typeface="Noto Serif ExtraBold" panose="02020502060505020204" pitchFamily="18" charset="0"/>
              </a:rPr>
              <a:t>Rate Lock</a:t>
            </a:r>
            <a:endParaRPr lang="en-US" sz="1400" dirty="0">
              <a:latin typeface="Noto Serif ExtraBold" panose="02020502060505020204" pitchFamily="18" charset="0"/>
              <a:ea typeface="Noto Serif ExtraBold" panose="02020502060505020204" pitchFamily="18" charset="0"/>
              <a:cs typeface="Noto Serif ExtraBold" panose="02020502060505020204" pitchFamily="18" charset="0"/>
            </a:endParaRPr>
          </a:p>
          <a:p>
            <a:pPr marL="0" marR="0">
              <a:lnSpc>
                <a:spcPct val="115000"/>
              </a:lnSpc>
              <a:spcBef>
                <a:spcPts val="750"/>
              </a:spcBef>
              <a:spcAft>
                <a:spcPts val="1000"/>
              </a:spcAft>
            </a:pPr>
            <a:r>
              <a:rPr lang="en-US" sz="1100" dirty="0">
                <a:effectLst/>
                <a:latin typeface="Manrope Medium" pitchFamily="2" charset="0"/>
                <a:ea typeface="Arial Unicode MS"/>
                <a:cs typeface="Arial" panose="020B0604020202020204" pitchFamily="34" charset="0"/>
              </a:rPr>
              <a:t>Loan may be locked in with GMFS once the home is near completion.  Lock must cover the time it takes for the home to be completed as well as obtaining approval for the modification and delivery of the executed modification documents to GMFS for purchase.  In Optimal Blue, fill out the Loan Notes section notating the loan you are locking is a construction loan that is modifying to permanent financing.  </a:t>
            </a:r>
            <a:endParaRPr lang="en-US" sz="1100" dirty="0">
              <a:effectLst/>
              <a:latin typeface="Manrope Medium"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754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475</TotalTime>
  <Words>2162</Words>
  <Application>Microsoft Office PowerPoint</Application>
  <PresentationFormat>Widescreen</PresentationFormat>
  <Paragraphs>218</Paragraphs>
  <Slides>19</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19</vt:i4>
      </vt:variant>
    </vt:vector>
  </HeadingPairs>
  <TitlesOfParts>
    <vt:vector size="34" baseType="lpstr">
      <vt:lpstr>Aptos</vt:lpstr>
      <vt:lpstr>Aptos Display</vt:lpstr>
      <vt:lpstr>Arial</vt:lpstr>
      <vt:lpstr>Calibri</vt:lpstr>
      <vt:lpstr>Cambria</vt:lpstr>
      <vt:lpstr>Courier New</vt:lpstr>
      <vt:lpstr>Manrope</vt:lpstr>
      <vt:lpstr>Manrope ExtraBold</vt:lpstr>
      <vt:lpstr>Manrope Medium</vt:lpstr>
      <vt:lpstr>Manrope SemiBold</vt:lpstr>
      <vt:lpstr>Noto Serif ExtraBold</vt:lpstr>
      <vt:lpstr>Noto Serif Medium</vt:lpstr>
      <vt:lpstr>Noto Serif SemiBold</vt:lpstr>
      <vt:lpstr>Symbol</vt:lpstr>
      <vt:lpstr>Office Theme</vt:lpstr>
      <vt:lpstr>One Time Close for  Correspondent Lending</vt:lpstr>
      <vt:lpstr>PowerPoint Presentation</vt:lpstr>
      <vt:lpstr>Overview</vt:lpstr>
      <vt:lpstr>One Time Close Construction Loan (OTC) </vt:lpstr>
      <vt:lpstr>Choose the Scenario that works for you</vt:lpstr>
      <vt:lpstr>PowerPoint Presentation</vt:lpstr>
      <vt:lpstr>Underwriting &amp;  Program Parameters</vt:lpstr>
      <vt:lpstr>PowerPoint Presentation</vt:lpstr>
      <vt:lpstr>PowerPoint Presentation</vt:lpstr>
      <vt:lpstr>Modification</vt:lpstr>
      <vt:lpstr>PowerPoint Presentation</vt:lpstr>
      <vt:lpstr>PowerPoint Presentation</vt:lpstr>
      <vt:lpstr>PowerPoint Presentation</vt:lpstr>
      <vt:lpstr>PowerPoint Presentation</vt:lpstr>
      <vt:lpstr>OTC Best Practices</vt:lpstr>
      <vt:lpstr>PowerPoint Presentation</vt:lpstr>
      <vt:lpstr>Correspondent OTC  Flow Chart</vt:lpstr>
      <vt:lpstr>PowerPoint Presentation</vt:lpstr>
      <vt:lpstr>Let’s build something together.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Noel, LeeAnne</dc:creator>
  <cp:lastModifiedBy>Noel, LeeAnne</cp:lastModifiedBy>
  <cp:revision>8</cp:revision>
  <dcterms:created xsi:type="dcterms:W3CDTF">2025-08-01T15:29:58Z</dcterms:created>
  <dcterms:modified xsi:type="dcterms:W3CDTF">2026-02-17T20:18:05Z</dcterms:modified>
</cp:coreProperties>
</file>