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mi-lookup-tool.fanniemae.com/amilookuptool/?_ga=2.53996008.1546460456.1689276274-249975998.1687440452" TargetMode="External"/><Relationship Id="rId3" Type="http://schemas.openxmlformats.org/officeDocument/2006/relationships/hyperlink" Target="https://singlefamily.fanniemae.com/originating-underwriting/mortgage-products/homeready-mortgage" TargetMode="External"/><Relationship Id="rId4" Type="http://schemas.openxmlformats.org/officeDocument/2006/relationships/hyperlink" Target="https://singlefamily.fanniemae.com/media/9391/display" TargetMode="External"/><Relationship Id="rId5" Type="http://schemas.openxmlformats.org/officeDocument/2006/relationships/hyperlink" Target="https://sf.freddiemac.com/working-with-us/origination-underwriting/mortgage-products/home-possible" TargetMode="External"/><Relationship Id="rId1" Type="http://schemas.openxmlformats.org/officeDocument/2006/relationships/image" Target="../media/image-12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image" Target="../media/image-4-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mfspartners.com/wp-content/uploads/2021/05/convprograms_tpo_july23.pdf" TargetMode="Externa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mfspartners.com/wp-content/uploads/2021/05/convprograms_tpo_july23.pdf" TargetMode="Externa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1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57200"/>
            <a:ext cx="1016694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25146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HomeReady / Home Possible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566928" y="3364992"/>
            <a:ext cx="54864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34930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82AFB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Power Point and Q&amp;A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48640" y="59893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CD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TPO Training Series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309360" y="6309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7/26/2023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Running Findings in LP Direct for Home Possible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417320"/>
            <a:ext cx="3566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loan setup select 'ACTION: Modify' — shown right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Loan and property information, then select the Program Identifiers — shown below</a:t>
            </a:r>
            <a:endParaRPr lang="en-US" sz="1300" dirty="0"/>
          </a:p>
        </p:txBody>
      </p:sp>
      <p:pic>
        <p:nvPicPr>
          <p:cNvPr id="8" name="Image 1" descr="/tmp/pptxbuild/images/p10_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371600"/>
            <a:ext cx="3752698" cy="1615745"/>
          </a:xfrm>
          <a:prstGeom prst="rect">
            <a:avLst/>
          </a:prstGeom>
        </p:spPr>
      </p:pic>
      <p:pic>
        <p:nvPicPr>
          <p:cNvPr id="9" name="Image 2" descr="/tmp/pptxbuild/images/p10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3520440"/>
            <a:ext cx="4114800" cy="2103120"/>
          </a:xfrm>
          <a:prstGeom prst="rect">
            <a:avLst/>
          </a:prstGeom>
        </p:spPr>
      </p:pic>
      <p:pic>
        <p:nvPicPr>
          <p:cNvPr id="10" name="Image 3" descr="/tmp/pptxbuild/images/p10_c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3520440"/>
            <a:ext cx="4023360" cy="20482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2" name="Text 6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Quick Reference Pricing Grids — Waived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>
            <a:off x="365760" y="12801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15B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These fees are waived — meaningful value saved for your borrower!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65760" y="1572768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Money Loans — LLPA by Credit Score / LTV Ratio</a:t>
            </a:r>
            <a:endParaRPr lang="en-US" sz="1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783080"/>
          <a:ext cx="8412480" cy="1965960"/>
        </p:xfrm>
        <a:graphic>
          <a:graphicData uri="http://schemas.openxmlformats.org/drawingml/2006/table">
            <a:tbl>
              <a:tblPr/>
              <a:tblGrid>
                <a:gridCol w="914400"/>
                <a:gridCol w="833018"/>
                <a:gridCol w="833018"/>
                <a:gridCol w="833018"/>
                <a:gridCol w="833018"/>
                <a:gridCol w="833018"/>
                <a:gridCol w="833018"/>
                <a:gridCol w="833018"/>
                <a:gridCol w="833018"/>
                <a:gridCol w="833018"/>
              </a:tblGrid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Credit Score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≤30%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30-60%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60-70%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70-75%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75-80%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80-85%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85-90%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90-95%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&gt;95%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≥ 780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760-779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740-759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720-739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700-719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680-699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660-679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640-659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≤639¹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</a:tbl>
          </a:graphicData>
        </a:graphic>
      </p:graphicFrame>
      <p:sp>
        <p:nvSpPr>
          <p:cNvPr id="10" name="Text 6"/>
          <p:cNvSpPr/>
          <p:nvPr/>
        </p:nvSpPr>
        <p:spPr>
          <a:xfrm>
            <a:off x="365760" y="3904488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Cash-out Refinances — LLPA by Credit Score / LTV Ratio</a:t>
            </a:r>
            <a:endParaRPr lang="en-US" sz="1000" dirty="0"/>
          </a:p>
        </p:txBody>
      </p:sp>
      <p:graphicFrame>
        <p:nvGraphicFramePr>
          <p:cNvPr id="2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114800"/>
          <a:ext cx="8412480" cy="1965960"/>
        </p:xfrm>
        <a:graphic>
          <a:graphicData uri="http://schemas.openxmlformats.org/drawingml/2006/table">
            <a:tbl>
              <a:tblPr/>
              <a:tblGrid>
                <a:gridCol w="914400"/>
                <a:gridCol w="833018"/>
                <a:gridCol w="833018"/>
                <a:gridCol w="833018"/>
                <a:gridCol w="833018"/>
                <a:gridCol w="833018"/>
                <a:gridCol w="833018"/>
                <a:gridCol w="833018"/>
                <a:gridCol w="833018"/>
                <a:gridCol w="833018"/>
              </a:tblGrid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Credit Score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≤30%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30-60%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60-70%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70-75%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75-80%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80-85%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85-90%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90-95%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&gt;95%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≥ 780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760-779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740-759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720-739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700-719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680-699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660-679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640-659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1965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≤639¹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E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3.875%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3.625%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70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</a:tbl>
          </a:graphicData>
        </a:graphic>
      </p:graphicFrame>
      <p:sp>
        <p:nvSpPr>
          <p:cNvPr id="12" name="Text 7"/>
          <p:cNvSpPr/>
          <p:nvPr/>
        </p:nvSpPr>
        <p:spPr>
          <a:xfrm>
            <a:off x="365760" y="6263640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¹ Applicable for all loans with terms greater than 15 years.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Links and Resources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60020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1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AMI Lookup Tool</a:t>
            </a:r>
            <a:endParaRPr lang="en-US" sz="1600" dirty="0"/>
          </a:p>
        </p:txBody>
      </p:sp>
      <p:sp>
        <p:nvSpPr>
          <p:cNvPr id="8" name="Text 5">
            <a:hlinkClick r:id="rId2" tooltip=""/>
          </p:cNvPr>
          <p:cNvSpPr/>
          <p:nvPr/>
        </p:nvSpPr>
        <p:spPr>
          <a:xfrm>
            <a:off x="914400" y="201168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u="sng" dirty="0">
                <a:solidFill>
                  <a:srgbClr val="315B3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ami-lookup-tool.fanniemae.com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48640" y="26060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1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Fannie Mae</a:t>
            </a:r>
            <a:endParaRPr lang="en-US" sz="1600" dirty="0"/>
          </a:p>
        </p:txBody>
      </p:sp>
      <p:sp>
        <p:nvSpPr>
          <p:cNvPr id="10" name="Text 7">
            <a:hlinkClick r:id="rId3" tooltip=""/>
          </p:cNvPr>
          <p:cNvSpPr/>
          <p:nvPr/>
        </p:nvSpPr>
        <p:spPr>
          <a:xfrm>
            <a:off x="914400" y="301752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u="sng" dirty="0">
                <a:solidFill>
                  <a:srgbClr val="315B3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singlefamily.fanniemae.com — HomeReady mortgage</a:t>
            </a:r>
            <a:endParaRPr lang="en-US" sz="1250" dirty="0"/>
          </a:p>
        </p:txBody>
      </p:sp>
      <p:sp>
        <p:nvSpPr>
          <p:cNvPr id="11" name="Text 8">
            <a:hlinkClick r:id="rId4" tooltip=""/>
          </p:cNvPr>
          <p:cNvSpPr/>
          <p:nvPr/>
        </p:nvSpPr>
        <p:spPr>
          <a:xfrm>
            <a:off x="914400" y="338328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u="sng" dirty="0">
                <a:solidFill>
                  <a:srgbClr val="315B3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Grids — singlefamily.fanniemae.com/media/9391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48640" y="39776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1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Freddie Mac</a:t>
            </a:r>
            <a:endParaRPr lang="en-US" sz="1600" dirty="0"/>
          </a:p>
        </p:txBody>
      </p:sp>
      <p:sp>
        <p:nvSpPr>
          <p:cNvPr id="13" name="Text 10">
            <a:hlinkClick r:id="rId5" tooltip=""/>
          </p:cNvPr>
          <p:cNvSpPr/>
          <p:nvPr/>
        </p:nvSpPr>
        <p:spPr>
          <a:xfrm>
            <a:off x="914400" y="438912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u="sng" dirty="0">
                <a:solidFill>
                  <a:srgbClr val="315B3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sf.freddiemac.com — Home Possible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Misconceptions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 rot="20400000">
            <a:off x="2011680" y="2377440"/>
            <a:ext cx="5486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C97A7A">
                    <a:alpha val="3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FALSE</a:t>
            </a:r>
            <a:endParaRPr lang="en-US" sz="6600" dirty="0"/>
          </a:p>
        </p:txBody>
      </p:sp>
      <p:sp>
        <p:nvSpPr>
          <p:cNvPr id="8" name="Text 5"/>
          <p:cNvSpPr/>
          <p:nvPr/>
        </p:nvSpPr>
        <p:spPr>
          <a:xfrm>
            <a:off x="548640" y="1600200"/>
            <a:ext cx="804672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LTV has to be 95%+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Buyers have to be First Time Home Buyers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 is the same as standard for HR/HP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to be a Purchase Loan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has to be a borrower's only property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Buydowns are not allowed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borrower probably makes too much money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Borrowers have to use Framework and pay $75 for homebuyer education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 rot="20400000">
            <a:off x="2011680" y="2377440"/>
            <a:ext cx="5486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A9C98A">
                    <a:alpha val="3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FACT</a:t>
            </a:r>
            <a:endParaRPr lang="en-US" sz="6600" dirty="0"/>
          </a:p>
        </p:txBody>
      </p:sp>
      <p:sp>
        <p:nvSpPr>
          <p:cNvPr id="8" name="Text 5"/>
          <p:cNvSpPr/>
          <p:nvPr/>
        </p:nvSpPr>
        <p:spPr>
          <a:xfrm>
            <a:off x="548640" y="1600200"/>
            <a:ext cx="50292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 Waiver is automatically on all Agency Fees for loans submitted as Home Ready or Home Possible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MI than any other programs when LTV &gt;90%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Eligible for Purchase and Rate Term Refi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Allows multiple units and non-occupant co-borrower with restrictions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have to be a FTHB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all occupying borrowers are first time homebuyers then one borrower is to take homeowner education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Fannie and Freddie offer free homeowner education options.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 rot="-480000">
            <a:off x="5577840" y="2651760"/>
            <a:ext cx="3017520" cy="1371600"/>
          </a:xfrm>
          <a:prstGeom prst="roundRect">
            <a:avLst>
              <a:gd name="adj" fmla="val 8000"/>
            </a:avLst>
          </a:prstGeom>
          <a:solidFill>
            <a:srgbClr val="D4A24C"/>
          </a:solidFill>
          <a:ln/>
          <a:effectLst>
            <a:outerShdw sx="100000" sy="100000" kx="0" ky="0" algn="bl" rotWithShape="0" blurRad="76200" dist="38100" dir="5400000">
              <a:srgbClr val="000000">
                <a:alpha val="3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 rot="-480000">
            <a:off x="5715000" y="274320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31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Area Median Income must be lower than 80%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 rot="-240000">
            <a:off x="5989320" y="4160520"/>
            <a:ext cx="2377440" cy="960120"/>
          </a:xfrm>
          <a:prstGeom prst="roundRect">
            <a:avLst>
              <a:gd name="adj" fmla="val 9524"/>
            </a:avLst>
          </a:prstGeom>
          <a:solidFill>
            <a:srgbClr val="D4A24C"/>
          </a:solidFill>
          <a:ln/>
          <a:effectLst>
            <a:outerShdw sx="100000" sy="100000" kx="0" ky="0" algn="bl" rotWithShape="0" blurRad="76200" dist="38100" dir="5400000">
              <a:srgbClr val="000000">
                <a:alpha val="3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 rot="-240000">
            <a:off x="6080760" y="4224528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 AMI are averaging 7.73% higher than 2022!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Findings Are Your Friend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463040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LP or DU will tell you on the findings if they are eligible – </a:t>
            </a:r>
            <a:pPr indent="0" marL="0">
              <a:spcAft>
                <a:spcPts val="1000"/>
              </a:spcAft>
              <a:buNone/>
            </a:pPr>
            <a:r>
              <a:rPr lang="en-US" sz="1500" b="1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your findings!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must rerun through the AUS as a HomeReady or HomePossible</a:t>
            </a:r>
            <a:endParaRPr lang="en-US" sz="1500" dirty="0"/>
          </a:p>
        </p:txBody>
      </p:sp>
      <p:pic>
        <p:nvPicPr>
          <p:cNvPr id="8" name="Image 1" descr="/tmp/pptxbuild/images/p4_b.jpe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2834640"/>
            <a:ext cx="4153205" cy="822960"/>
          </a:xfrm>
          <a:prstGeom prst="rect">
            <a:avLst/>
          </a:prstGeom>
        </p:spPr>
      </p:pic>
      <p:pic>
        <p:nvPicPr>
          <p:cNvPr id="9" name="Image 2" descr="/tmp/pptxbuild/images/p4_a.jpe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343400"/>
            <a:ext cx="5122926" cy="10561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Locking in OB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41732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sure you are selecting the "Affordable" option on the lock request form under Product Type</a:t>
            </a:r>
            <a:endParaRPr lang="en-US" sz="1400" dirty="0"/>
          </a:p>
        </p:txBody>
      </p:sp>
      <p:pic>
        <p:nvPicPr>
          <p:cNvPr id="8" name="Image 1" descr="/tmp/pptxbuild/images/p5_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65960"/>
            <a:ext cx="5627218" cy="63733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8640" y="26974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notes or advisories on the Lock form also tells you if you are eligible </a:t>
            </a:r>
            <a:pPr indent="0" marL="0">
              <a:buNone/>
            </a:pPr>
            <a:r>
              <a:rPr lang="en-US" sz="1100" i="1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(see note #1 below)</a:t>
            </a:r>
            <a:endParaRPr lang="en-US" sz="1400" dirty="0"/>
          </a:p>
        </p:txBody>
      </p:sp>
      <p:pic>
        <p:nvPicPr>
          <p:cNvPr id="10" name="Image 2" descr="/tmp/pptxbuild/images/p5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200400"/>
            <a:ext cx="5355184" cy="16943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48640" y="58064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under 80% annual qualifying income will work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COMPARISON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Freddie Mac Comparison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8229600" cy="4892040"/>
        </p:xfrm>
        <a:graphic>
          <a:graphicData uri="http://schemas.openxmlformats.org/drawingml/2006/table">
            <a:tbl>
              <a:tblPr/>
              <a:tblGrid>
                <a:gridCol w="2377440"/>
                <a:gridCol w="2926080"/>
                <a:gridCol w="2926080"/>
              </a:tblGrid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HomeOne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AFB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 Possible®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AFBF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 FICO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620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620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LTV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Ratios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LPA – usually 50%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LPA – usually 50%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Eligible Property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Unit, SFR, Condo, PUD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Unit, SFR, Condo, PUD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Occupancy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Primary Residence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Primary Residence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Loan Purpose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Purchase &amp; Rate-Term Refi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Purchase &amp; Rate-Term Refi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1st Time Buyer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 – 1 Borrower must be FTHB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limited to FTHB Only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Income Limits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80% AMI – None in underserved areas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Amortization &amp; Terms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Year Fixed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Year Fixed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Gifts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Min. Borrower Contribution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Non-Occupant Co-Borrowers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 on 1 unit property, max LTV 95%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Reserves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LPA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LPA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 Other Property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 with restrictions¹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 with no restrictions²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Mortgage Insurance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Lower than Standard MI if LTV &gt;90%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Bankruptcy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Discharged 4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Discharged 4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Foreclosure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Settled 7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Settled 7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Seller Concessions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 Buyer Education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Required if both Borrowers are 1st Time Buyers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Required if both Borrowers are 1st Time Buyers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Manufactured Homes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</a:tbl>
          </a:graphicData>
        </a:graphic>
      </p:graphicFrame>
      <p:sp>
        <p:nvSpPr>
          <p:cNvPr id="8" name="Text 4">
            <a:hlinkClick r:id="rId2" tooltip=""/>
          </p:cNvPr>
          <p:cNvSpPr/>
          <p:nvPr/>
        </p:nvSpPr>
        <p:spPr>
          <a:xfrm>
            <a:off x="457200" y="6428232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315B3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https://gmfspartners.com/wp-content/uploads/2021/05/convprograms_tpo_july23.pdf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COMPARISON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Fannie Mae Comparison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8229600" cy="4892040"/>
        </p:xfrm>
        <a:graphic>
          <a:graphicData uri="http://schemas.openxmlformats.org/drawingml/2006/table">
            <a:tbl>
              <a:tblPr/>
              <a:tblGrid>
                <a:gridCol w="2377440"/>
                <a:gridCol w="2926080"/>
                <a:gridCol w="2926080"/>
              </a:tblGrid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HomeReady®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AFB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Fannie 97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AFBF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 FICO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620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620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LTV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Ratios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DU – usually 50%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DU – usually 50%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Eligible Property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Unit, SFR, Condo, PUD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Unit, SFR, Condo, PUD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Occupancy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Primary Residence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Primary Residence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Loan Purpose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Purchase &amp; Rate-Term Refi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Purchase &amp; Rate-Term Refi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1st Time Buyer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limited to FTHB Only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 – 1 Borrower must be FTHB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Income Limits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80% AMI – None in underserved areas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Amortization &amp; Terms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Year Fixed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Year Fixed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Gifts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Min. Borrower Contribution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Non-Occupant Co-Borrowers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 to 95% LTV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 to 95% LTV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Reserves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DU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Determined by DU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 Other Property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 with restrictions²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Mortgage Insurance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Lower than Standard MI if LTV &gt;90%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Bankruptcy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Discharged 4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Discharged 4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Foreclosure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Settled 7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Settled 7 years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Seller Concessions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 Buyer Education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Required if both Borrowers are 1st Time Buyers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Required if both Borrowers are 1st Time Buyers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  <a:tr h="2329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Manufactured Homes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1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B31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Allowed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12700" marB="12700" anchor="ctr">
                    <a:lnL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DDC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2"/>
                    </a:solidFill>
                  </a:tcPr>
                </a:tc>
              </a:tr>
            </a:tbl>
          </a:graphicData>
        </a:graphic>
      </p:graphicFrame>
      <p:sp>
        <p:nvSpPr>
          <p:cNvPr id="8" name="Text 4">
            <a:hlinkClick r:id="rId2" tooltip=""/>
          </p:cNvPr>
          <p:cNvSpPr/>
          <p:nvPr/>
        </p:nvSpPr>
        <p:spPr>
          <a:xfrm>
            <a:off x="457200" y="6428232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315B3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https://gmfspartners.com/wp-content/uploads/2021/05/convprograms_tpo_july23.pdf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Run in LP Through TPO Connect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50876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Freddie Mac Offering indicator to select Home Possible</a:t>
            </a:r>
            <a:endParaRPr lang="en-US" sz="1500" dirty="0"/>
          </a:p>
        </p:txBody>
      </p:sp>
      <p:pic>
        <p:nvPicPr>
          <p:cNvPr id="8" name="Image 1" descr="/tmp/pptxbuild/images/p8_a.jpe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286000"/>
            <a:ext cx="7208444" cy="3039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1B3144"/>
          </a:solidFill>
          <a:ln/>
        </p:spPr>
      </p:sp>
      <p:pic>
        <p:nvPicPr>
          <p:cNvPr id="3" name="Image 0" descr="/tmp/pptxbuild/images/white_horizont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"/>
            <a:ext cx="698977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512064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2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GUIDE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749808"/>
            <a:ext cx="8412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7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Running Findings in DU for HomeReady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0" y="1188720"/>
            <a:ext cx="9144000" cy="32004"/>
          </a:xfrm>
          <a:prstGeom prst="rect">
            <a:avLst/>
          </a:prstGeom>
          <a:solidFill>
            <a:srgbClr val="82AFB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463040"/>
            <a:ext cx="39319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 in Section L3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edit, and you are met with the following box and select Community Lending Product — shown right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31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HomeReady from the dropdown — shown below</a:t>
            </a:r>
            <a:endParaRPr lang="en-US" sz="1300" dirty="0"/>
          </a:p>
        </p:txBody>
      </p:sp>
      <p:pic>
        <p:nvPicPr>
          <p:cNvPr id="8" name="Image 1" descr="/tmp/pptxbuild/images/p9_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440" y="1417320"/>
            <a:ext cx="3225546" cy="1554480"/>
          </a:xfrm>
          <a:prstGeom prst="rect">
            <a:avLst/>
          </a:prstGeom>
        </p:spPr>
      </p:pic>
      <p:pic>
        <p:nvPicPr>
          <p:cNvPr id="9" name="Image 2" descr="/tmp/pptxbuild/images/p9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94760"/>
            <a:ext cx="8229600" cy="26517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65760" y="6510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Partners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82296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2026-07-13T16:35:45Z</dcterms:created>
  <dcterms:modified xsi:type="dcterms:W3CDTF">2026-07-13T16:35:45Z</dcterms:modified>
</cp:coreProperties>
</file>