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sldIdLst>
    <p:sldId id="256" r:id="rId5"/>
    <p:sldId id="270" r:id="rId6"/>
    <p:sldId id="257" r:id="rId7"/>
    <p:sldId id="266" r:id="rId8"/>
    <p:sldId id="267" r:id="rId9"/>
    <p:sldId id="268" r:id="rId10"/>
    <p:sldId id="258" r:id="rId11"/>
    <p:sldId id="271" r:id="rId12"/>
    <p:sldId id="264" r:id="rId13"/>
    <p:sldId id="259" r:id="rId14"/>
    <p:sldId id="263" r:id="rId15"/>
    <p:sldId id="26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815CF-13D2-4B7E-ACF6-5B45B7FCE7DF}" v="348" dt="2024-01-04T15:53:52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6CCA6-ED9A-4AA1-AF9E-44DD6BDB32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B3CD4D-8CF0-4520-A8ED-3241C19E04D0}">
      <dgm:prSet/>
      <dgm:spPr/>
      <dgm:t>
        <a:bodyPr/>
        <a:lstStyle/>
        <a:p>
          <a:r>
            <a:rPr lang="en-US" dirty="0"/>
            <a:t>What is the Reverse for Purchase Product</a:t>
          </a:r>
        </a:p>
      </dgm:t>
    </dgm:pt>
    <dgm:pt modelId="{C85359B7-811C-410A-BAD9-EDAA9DD90264}" type="parTrans" cxnId="{BC06BFC4-6608-4D65-9FC2-1982B8D2BC11}">
      <dgm:prSet/>
      <dgm:spPr/>
      <dgm:t>
        <a:bodyPr/>
        <a:lstStyle/>
        <a:p>
          <a:endParaRPr lang="en-US"/>
        </a:p>
      </dgm:t>
    </dgm:pt>
    <dgm:pt modelId="{9979522A-0AD8-4D4D-ABE8-7464BA00290C}" type="sibTrans" cxnId="{BC06BFC4-6608-4D65-9FC2-1982B8D2BC11}">
      <dgm:prSet/>
      <dgm:spPr/>
      <dgm:t>
        <a:bodyPr/>
        <a:lstStyle/>
        <a:p>
          <a:endParaRPr lang="en-US"/>
        </a:p>
      </dgm:t>
    </dgm:pt>
    <dgm:pt modelId="{F3E5B27D-595E-4EC6-92AE-A05DA366D013}">
      <dgm:prSet/>
      <dgm:spPr/>
      <dgm:t>
        <a:bodyPr/>
        <a:lstStyle/>
        <a:p>
          <a:r>
            <a:rPr lang="en-US"/>
            <a:t>Reverse for Purchase – Real Life Examples</a:t>
          </a:r>
        </a:p>
      </dgm:t>
    </dgm:pt>
    <dgm:pt modelId="{6C9B8716-5253-47CD-B3B3-D56B77188D50}" type="parTrans" cxnId="{321C8652-4444-4C73-8E67-C81BB204EE64}">
      <dgm:prSet/>
      <dgm:spPr/>
      <dgm:t>
        <a:bodyPr/>
        <a:lstStyle/>
        <a:p>
          <a:endParaRPr lang="en-US"/>
        </a:p>
      </dgm:t>
    </dgm:pt>
    <dgm:pt modelId="{24497742-EE65-4FB9-B7E7-2B33AE5E0B52}" type="sibTrans" cxnId="{321C8652-4444-4C73-8E67-C81BB204EE64}">
      <dgm:prSet/>
      <dgm:spPr/>
      <dgm:t>
        <a:bodyPr/>
        <a:lstStyle/>
        <a:p>
          <a:endParaRPr lang="en-US"/>
        </a:p>
      </dgm:t>
    </dgm:pt>
    <dgm:pt modelId="{505A99A4-3A78-4A11-BAB9-FBC41BE7F365}">
      <dgm:prSet/>
      <dgm:spPr/>
      <dgm:t>
        <a:bodyPr/>
        <a:lstStyle/>
        <a:p>
          <a:r>
            <a:rPr lang="en-US" dirty="0"/>
            <a:t>How does the Reverse for Purchase Work</a:t>
          </a:r>
        </a:p>
      </dgm:t>
    </dgm:pt>
    <dgm:pt modelId="{8FCD1B85-E281-436A-B5FD-0C423992BEDB}" type="parTrans" cxnId="{B7165134-5FE8-449B-BF4B-5685FF4D36A6}">
      <dgm:prSet/>
      <dgm:spPr/>
      <dgm:t>
        <a:bodyPr/>
        <a:lstStyle/>
        <a:p>
          <a:endParaRPr lang="en-US"/>
        </a:p>
      </dgm:t>
    </dgm:pt>
    <dgm:pt modelId="{32F851C9-372B-4672-BF5F-B32EAFE58CB0}" type="sibTrans" cxnId="{B7165134-5FE8-449B-BF4B-5685FF4D36A6}">
      <dgm:prSet/>
      <dgm:spPr/>
      <dgm:t>
        <a:bodyPr/>
        <a:lstStyle/>
        <a:p>
          <a:endParaRPr lang="en-US"/>
        </a:p>
      </dgm:t>
    </dgm:pt>
    <dgm:pt modelId="{151B4846-B523-4881-BBB1-EB8432EBC705}">
      <dgm:prSet/>
      <dgm:spPr/>
      <dgm:t>
        <a:bodyPr/>
        <a:lstStyle/>
        <a:p>
          <a:r>
            <a:rPr lang="en-US"/>
            <a:t>Benefits of Reverse for Purchase for Realtors</a:t>
          </a:r>
        </a:p>
      </dgm:t>
    </dgm:pt>
    <dgm:pt modelId="{4C2BC476-E20B-49A6-B3DD-5D523FE46FF7}" type="parTrans" cxnId="{368E69F4-6714-4072-AE05-0DAA26F9F434}">
      <dgm:prSet/>
      <dgm:spPr/>
      <dgm:t>
        <a:bodyPr/>
        <a:lstStyle/>
        <a:p>
          <a:endParaRPr lang="en-US"/>
        </a:p>
      </dgm:t>
    </dgm:pt>
    <dgm:pt modelId="{CDDC0DFB-6FDF-431D-BD38-F4FFEED15C88}" type="sibTrans" cxnId="{368E69F4-6714-4072-AE05-0DAA26F9F434}">
      <dgm:prSet/>
      <dgm:spPr/>
      <dgm:t>
        <a:bodyPr/>
        <a:lstStyle/>
        <a:p>
          <a:endParaRPr lang="en-US"/>
        </a:p>
      </dgm:t>
    </dgm:pt>
    <dgm:pt modelId="{07E56370-2FD9-4D03-AEB0-B864315DA4BF}">
      <dgm:prSet/>
      <dgm:spPr/>
      <dgm:t>
        <a:bodyPr/>
        <a:lstStyle/>
        <a:p>
          <a:r>
            <a:rPr lang="en-US"/>
            <a:t>Benefits of Reverse for Purchase for Borrowers</a:t>
          </a:r>
        </a:p>
      </dgm:t>
    </dgm:pt>
    <dgm:pt modelId="{9F2ECDE6-E47D-4048-8A59-AF1F7B31FFFC}" type="parTrans" cxnId="{89D52D53-EAA5-4A39-BB2C-ACA4D990E9C7}">
      <dgm:prSet/>
      <dgm:spPr/>
      <dgm:t>
        <a:bodyPr/>
        <a:lstStyle/>
        <a:p>
          <a:endParaRPr lang="en-US"/>
        </a:p>
      </dgm:t>
    </dgm:pt>
    <dgm:pt modelId="{CE577902-7BFE-4BD2-9FF9-684E9CBDF033}" type="sibTrans" cxnId="{89D52D53-EAA5-4A39-BB2C-ACA4D990E9C7}">
      <dgm:prSet/>
      <dgm:spPr/>
      <dgm:t>
        <a:bodyPr/>
        <a:lstStyle/>
        <a:p>
          <a:endParaRPr lang="en-US"/>
        </a:p>
      </dgm:t>
    </dgm:pt>
    <dgm:pt modelId="{63B0B4A1-37E4-4148-ACE6-4A2E67B7B60C}">
      <dgm:prSet/>
      <dgm:spPr/>
      <dgm:t>
        <a:bodyPr/>
        <a:lstStyle/>
        <a:p>
          <a:r>
            <a:rPr lang="en-US"/>
            <a:t>Who is a Candidate</a:t>
          </a:r>
        </a:p>
      </dgm:t>
    </dgm:pt>
    <dgm:pt modelId="{F9D76E89-2013-43A1-B5B3-A3A3DCF5276D}" type="parTrans" cxnId="{EC8BB6ED-1C8A-4F21-9204-3C2E2A0FD941}">
      <dgm:prSet/>
      <dgm:spPr/>
      <dgm:t>
        <a:bodyPr/>
        <a:lstStyle/>
        <a:p>
          <a:endParaRPr lang="en-US"/>
        </a:p>
      </dgm:t>
    </dgm:pt>
    <dgm:pt modelId="{608BE419-5F30-4465-A181-F7885E1FADB9}" type="sibTrans" cxnId="{EC8BB6ED-1C8A-4F21-9204-3C2E2A0FD941}">
      <dgm:prSet/>
      <dgm:spPr/>
      <dgm:t>
        <a:bodyPr/>
        <a:lstStyle/>
        <a:p>
          <a:endParaRPr lang="en-US"/>
        </a:p>
      </dgm:t>
    </dgm:pt>
    <dgm:pt modelId="{2656ECB7-D66A-409D-A51F-AD7CFF0B6843}" type="pres">
      <dgm:prSet presAssocID="{C966CCA6-ED9A-4AA1-AF9E-44DD6BDB32F8}" presName="Name0" presStyleCnt="0">
        <dgm:presLayoutVars>
          <dgm:dir/>
          <dgm:animLvl val="lvl"/>
          <dgm:resizeHandles val="exact"/>
        </dgm:presLayoutVars>
      </dgm:prSet>
      <dgm:spPr/>
    </dgm:pt>
    <dgm:pt modelId="{9F68EF2A-57FF-4270-ADF2-E375F31B739A}" type="pres">
      <dgm:prSet presAssocID="{88B3CD4D-8CF0-4520-A8ED-3241C19E04D0}" presName="linNode" presStyleCnt="0"/>
      <dgm:spPr/>
    </dgm:pt>
    <dgm:pt modelId="{40DE0E72-3BDB-4F0F-A7BE-5E576DD5335D}" type="pres">
      <dgm:prSet presAssocID="{88B3CD4D-8CF0-4520-A8ED-3241C19E04D0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7E7AD853-8FC1-4FC0-A92F-6260FB3346DB}" type="pres">
      <dgm:prSet presAssocID="{9979522A-0AD8-4D4D-ABE8-7464BA00290C}" presName="sp" presStyleCnt="0"/>
      <dgm:spPr/>
    </dgm:pt>
    <dgm:pt modelId="{F3CC54AE-9FA3-4741-9635-975DE267590A}" type="pres">
      <dgm:prSet presAssocID="{F3E5B27D-595E-4EC6-92AE-A05DA366D013}" presName="linNode" presStyleCnt="0"/>
      <dgm:spPr/>
    </dgm:pt>
    <dgm:pt modelId="{821541AF-E99B-4CF0-92D1-EC3D29F8B390}" type="pres">
      <dgm:prSet presAssocID="{F3E5B27D-595E-4EC6-92AE-A05DA366D01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39936E2B-F84E-458E-83D1-9B5A645A447E}" type="pres">
      <dgm:prSet presAssocID="{24497742-EE65-4FB9-B7E7-2B33AE5E0B52}" presName="sp" presStyleCnt="0"/>
      <dgm:spPr/>
    </dgm:pt>
    <dgm:pt modelId="{060F04A7-2449-42D4-8121-D9825679338C}" type="pres">
      <dgm:prSet presAssocID="{505A99A4-3A78-4A11-BAB9-FBC41BE7F365}" presName="linNode" presStyleCnt="0"/>
      <dgm:spPr/>
    </dgm:pt>
    <dgm:pt modelId="{10D98EC0-DA2C-4BDA-826E-DECCA30F84E6}" type="pres">
      <dgm:prSet presAssocID="{505A99A4-3A78-4A11-BAB9-FBC41BE7F36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9BDC85D2-2114-44FD-BA7C-AD0E2D3CA95C}" type="pres">
      <dgm:prSet presAssocID="{32F851C9-372B-4672-BF5F-B32EAFE58CB0}" presName="sp" presStyleCnt="0"/>
      <dgm:spPr/>
    </dgm:pt>
    <dgm:pt modelId="{EE362440-356B-4E0F-B03B-D8A4B9841B09}" type="pres">
      <dgm:prSet presAssocID="{151B4846-B523-4881-BBB1-EB8432EBC705}" presName="linNode" presStyleCnt="0"/>
      <dgm:spPr/>
    </dgm:pt>
    <dgm:pt modelId="{A980AF5D-6019-489B-81F9-D0D0B523EF72}" type="pres">
      <dgm:prSet presAssocID="{151B4846-B523-4881-BBB1-EB8432EBC705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9DC62B2B-97CB-40D7-A1F5-2036E19A0B98}" type="pres">
      <dgm:prSet presAssocID="{CDDC0DFB-6FDF-431D-BD38-F4FFEED15C88}" presName="sp" presStyleCnt="0"/>
      <dgm:spPr/>
    </dgm:pt>
    <dgm:pt modelId="{85AE6F0C-A6CE-40DE-8A1A-BF92DE527F88}" type="pres">
      <dgm:prSet presAssocID="{07E56370-2FD9-4D03-AEB0-B864315DA4BF}" presName="linNode" presStyleCnt="0"/>
      <dgm:spPr/>
    </dgm:pt>
    <dgm:pt modelId="{0DABE86E-07BB-4D01-8933-0E463F653F46}" type="pres">
      <dgm:prSet presAssocID="{07E56370-2FD9-4D03-AEB0-B864315DA4B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DD87DB3C-3D2B-4D62-B5D7-C4A8E10E3B18}" type="pres">
      <dgm:prSet presAssocID="{CE577902-7BFE-4BD2-9FF9-684E9CBDF033}" presName="sp" presStyleCnt="0"/>
      <dgm:spPr/>
    </dgm:pt>
    <dgm:pt modelId="{FECF652B-898E-45E6-AB0B-1B26C1C2645D}" type="pres">
      <dgm:prSet presAssocID="{63B0B4A1-37E4-4148-ACE6-4A2E67B7B60C}" presName="linNode" presStyleCnt="0"/>
      <dgm:spPr/>
    </dgm:pt>
    <dgm:pt modelId="{5115065E-D4FF-4D87-B7D8-2BA4654EACBD}" type="pres">
      <dgm:prSet presAssocID="{63B0B4A1-37E4-4148-ACE6-4A2E67B7B60C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B95BBA31-9EEF-43A2-A56A-1B5E52A5DAAE}" type="presOf" srcId="{151B4846-B523-4881-BBB1-EB8432EBC705}" destId="{A980AF5D-6019-489B-81F9-D0D0B523EF72}" srcOrd="0" destOrd="0" presId="urn:microsoft.com/office/officeart/2005/8/layout/vList5"/>
    <dgm:cxn modelId="{B7165134-5FE8-449B-BF4B-5685FF4D36A6}" srcId="{C966CCA6-ED9A-4AA1-AF9E-44DD6BDB32F8}" destId="{505A99A4-3A78-4A11-BAB9-FBC41BE7F365}" srcOrd="2" destOrd="0" parTransId="{8FCD1B85-E281-436A-B5FD-0C423992BEDB}" sibTransId="{32F851C9-372B-4672-BF5F-B32EAFE58CB0}"/>
    <dgm:cxn modelId="{1BCA6C6C-BC44-4052-B9EA-BC0E33FD601D}" type="presOf" srcId="{505A99A4-3A78-4A11-BAB9-FBC41BE7F365}" destId="{10D98EC0-DA2C-4BDA-826E-DECCA30F84E6}" srcOrd="0" destOrd="0" presId="urn:microsoft.com/office/officeart/2005/8/layout/vList5"/>
    <dgm:cxn modelId="{E233944F-6225-4856-98A8-0997217FE9CB}" type="presOf" srcId="{F3E5B27D-595E-4EC6-92AE-A05DA366D013}" destId="{821541AF-E99B-4CF0-92D1-EC3D29F8B390}" srcOrd="0" destOrd="0" presId="urn:microsoft.com/office/officeart/2005/8/layout/vList5"/>
    <dgm:cxn modelId="{321C8652-4444-4C73-8E67-C81BB204EE64}" srcId="{C966CCA6-ED9A-4AA1-AF9E-44DD6BDB32F8}" destId="{F3E5B27D-595E-4EC6-92AE-A05DA366D013}" srcOrd="1" destOrd="0" parTransId="{6C9B8716-5253-47CD-B3B3-D56B77188D50}" sibTransId="{24497742-EE65-4FB9-B7E7-2B33AE5E0B52}"/>
    <dgm:cxn modelId="{89D52D53-EAA5-4A39-BB2C-ACA4D990E9C7}" srcId="{C966CCA6-ED9A-4AA1-AF9E-44DD6BDB32F8}" destId="{07E56370-2FD9-4D03-AEB0-B864315DA4BF}" srcOrd="4" destOrd="0" parTransId="{9F2ECDE6-E47D-4048-8A59-AF1F7B31FFFC}" sibTransId="{CE577902-7BFE-4BD2-9FF9-684E9CBDF033}"/>
    <dgm:cxn modelId="{EE53A49E-3BA3-4A61-BA47-2B18DA53DD8F}" type="presOf" srcId="{63B0B4A1-37E4-4148-ACE6-4A2E67B7B60C}" destId="{5115065E-D4FF-4D87-B7D8-2BA4654EACBD}" srcOrd="0" destOrd="0" presId="urn:microsoft.com/office/officeart/2005/8/layout/vList5"/>
    <dgm:cxn modelId="{BC06BFC4-6608-4D65-9FC2-1982B8D2BC11}" srcId="{C966CCA6-ED9A-4AA1-AF9E-44DD6BDB32F8}" destId="{88B3CD4D-8CF0-4520-A8ED-3241C19E04D0}" srcOrd="0" destOrd="0" parTransId="{C85359B7-811C-410A-BAD9-EDAA9DD90264}" sibTransId="{9979522A-0AD8-4D4D-ABE8-7464BA00290C}"/>
    <dgm:cxn modelId="{D10BF5CF-7BBF-4742-BB2C-60D019F9AEA5}" type="presOf" srcId="{C966CCA6-ED9A-4AA1-AF9E-44DD6BDB32F8}" destId="{2656ECB7-D66A-409D-A51F-AD7CFF0B6843}" srcOrd="0" destOrd="0" presId="urn:microsoft.com/office/officeart/2005/8/layout/vList5"/>
    <dgm:cxn modelId="{D5DE01E5-2E05-4D53-AD2A-F1FB349882C2}" type="presOf" srcId="{07E56370-2FD9-4D03-AEB0-B864315DA4BF}" destId="{0DABE86E-07BB-4D01-8933-0E463F653F46}" srcOrd="0" destOrd="0" presId="urn:microsoft.com/office/officeart/2005/8/layout/vList5"/>
    <dgm:cxn modelId="{EC8BB6ED-1C8A-4F21-9204-3C2E2A0FD941}" srcId="{C966CCA6-ED9A-4AA1-AF9E-44DD6BDB32F8}" destId="{63B0B4A1-37E4-4148-ACE6-4A2E67B7B60C}" srcOrd="5" destOrd="0" parTransId="{F9D76E89-2013-43A1-B5B3-A3A3DCF5276D}" sibTransId="{608BE419-5F30-4465-A181-F7885E1FADB9}"/>
    <dgm:cxn modelId="{368E69F4-6714-4072-AE05-0DAA26F9F434}" srcId="{C966CCA6-ED9A-4AA1-AF9E-44DD6BDB32F8}" destId="{151B4846-B523-4881-BBB1-EB8432EBC705}" srcOrd="3" destOrd="0" parTransId="{4C2BC476-E20B-49A6-B3DD-5D523FE46FF7}" sibTransId="{CDDC0DFB-6FDF-431D-BD38-F4FFEED15C88}"/>
    <dgm:cxn modelId="{9DDC1FFF-988E-4010-9DCE-83DE6FE6BA0A}" type="presOf" srcId="{88B3CD4D-8CF0-4520-A8ED-3241C19E04D0}" destId="{40DE0E72-3BDB-4F0F-A7BE-5E576DD5335D}" srcOrd="0" destOrd="0" presId="urn:microsoft.com/office/officeart/2005/8/layout/vList5"/>
    <dgm:cxn modelId="{581D8F5E-AC9A-420F-B795-E0D41933190F}" type="presParOf" srcId="{2656ECB7-D66A-409D-A51F-AD7CFF0B6843}" destId="{9F68EF2A-57FF-4270-ADF2-E375F31B739A}" srcOrd="0" destOrd="0" presId="urn:microsoft.com/office/officeart/2005/8/layout/vList5"/>
    <dgm:cxn modelId="{B62C1AEA-CFBD-4BC9-B4DC-B9DA6AFDEDF5}" type="presParOf" srcId="{9F68EF2A-57FF-4270-ADF2-E375F31B739A}" destId="{40DE0E72-3BDB-4F0F-A7BE-5E576DD5335D}" srcOrd="0" destOrd="0" presId="urn:microsoft.com/office/officeart/2005/8/layout/vList5"/>
    <dgm:cxn modelId="{CFD7ADCB-5603-4CB1-A880-A9249E3BB1FC}" type="presParOf" srcId="{2656ECB7-D66A-409D-A51F-AD7CFF0B6843}" destId="{7E7AD853-8FC1-4FC0-A92F-6260FB3346DB}" srcOrd="1" destOrd="0" presId="urn:microsoft.com/office/officeart/2005/8/layout/vList5"/>
    <dgm:cxn modelId="{69E03C5D-CABF-4696-955E-D7B6B9273C4A}" type="presParOf" srcId="{2656ECB7-D66A-409D-A51F-AD7CFF0B6843}" destId="{F3CC54AE-9FA3-4741-9635-975DE267590A}" srcOrd="2" destOrd="0" presId="urn:microsoft.com/office/officeart/2005/8/layout/vList5"/>
    <dgm:cxn modelId="{EF6F7B71-D5EC-48E4-BCD5-957FECD69397}" type="presParOf" srcId="{F3CC54AE-9FA3-4741-9635-975DE267590A}" destId="{821541AF-E99B-4CF0-92D1-EC3D29F8B390}" srcOrd="0" destOrd="0" presId="urn:microsoft.com/office/officeart/2005/8/layout/vList5"/>
    <dgm:cxn modelId="{C52C8F82-666F-4355-8A66-8864CD26FAC9}" type="presParOf" srcId="{2656ECB7-D66A-409D-A51F-AD7CFF0B6843}" destId="{39936E2B-F84E-458E-83D1-9B5A645A447E}" srcOrd="3" destOrd="0" presId="urn:microsoft.com/office/officeart/2005/8/layout/vList5"/>
    <dgm:cxn modelId="{5DF66BF7-55AF-4413-BC19-27307B18D706}" type="presParOf" srcId="{2656ECB7-D66A-409D-A51F-AD7CFF0B6843}" destId="{060F04A7-2449-42D4-8121-D9825679338C}" srcOrd="4" destOrd="0" presId="urn:microsoft.com/office/officeart/2005/8/layout/vList5"/>
    <dgm:cxn modelId="{B9E8A9C2-4A7C-4513-82D1-7D0F614DA1A6}" type="presParOf" srcId="{060F04A7-2449-42D4-8121-D9825679338C}" destId="{10D98EC0-DA2C-4BDA-826E-DECCA30F84E6}" srcOrd="0" destOrd="0" presId="urn:microsoft.com/office/officeart/2005/8/layout/vList5"/>
    <dgm:cxn modelId="{51E07133-B0E7-4DB9-911B-9F4E49442F29}" type="presParOf" srcId="{2656ECB7-D66A-409D-A51F-AD7CFF0B6843}" destId="{9BDC85D2-2114-44FD-BA7C-AD0E2D3CA95C}" srcOrd="5" destOrd="0" presId="urn:microsoft.com/office/officeart/2005/8/layout/vList5"/>
    <dgm:cxn modelId="{F50A510A-F8CB-46F6-9133-DDA0E7646F4D}" type="presParOf" srcId="{2656ECB7-D66A-409D-A51F-AD7CFF0B6843}" destId="{EE362440-356B-4E0F-B03B-D8A4B9841B09}" srcOrd="6" destOrd="0" presId="urn:microsoft.com/office/officeart/2005/8/layout/vList5"/>
    <dgm:cxn modelId="{EA197344-BDDC-4240-A9F9-4248D387FB43}" type="presParOf" srcId="{EE362440-356B-4E0F-B03B-D8A4B9841B09}" destId="{A980AF5D-6019-489B-81F9-D0D0B523EF72}" srcOrd="0" destOrd="0" presId="urn:microsoft.com/office/officeart/2005/8/layout/vList5"/>
    <dgm:cxn modelId="{7F05588B-A81C-4C20-849A-10C1CFE830B3}" type="presParOf" srcId="{2656ECB7-D66A-409D-A51F-AD7CFF0B6843}" destId="{9DC62B2B-97CB-40D7-A1F5-2036E19A0B98}" srcOrd="7" destOrd="0" presId="urn:microsoft.com/office/officeart/2005/8/layout/vList5"/>
    <dgm:cxn modelId="{ABA9DD74-4FDD-4C55-B3E7-A07F3CBFB20D}" type="presParOf" srcId="{2656ECB7-D66A-409D-A51F-AD7CFF0B6843}" destId="{85AE6F0C-A6CE-40DE-8A1A-BF92DE527F88}" srcOrd="8" destOrd="0" presId="urn:microsoft.com/office/officeart/2005/8/layout/vList5"/>
    <dgm:cxn modelId="{5A614ECB-A4EF-4E3B-A238-D32126D22AD9}" type="presParOf" srcId="{85AE6F0C-A6CE-40DE-8A1A-BF92DE527F88}" destId="{0DABE86E-07BB-4D01-8933-0E463F653F46}" srcOrd="0" destOrd="0" presId="urn:microsoft.com/office/officeart/2005/8/layout/vList5"/>
    <dgm:cxn modelId="{A388DFC7-93F1-448B-B777-1E51A2AD5EBC}" type="presParOf" srcId="{2656ECB7-D66A-409D-A51F-AD7CFF0B6843}" destId="{DD87DB3C-3D2B-4D62-B5D7-C4A8E10E3B18}" srcOrd="9" destOrd="0" presId="urn:microsoft.com/office/officeart/2005/8/layout/vList5"/>
    <dgm:cxn modelId="{92407B87-AD9F-4FC6-91E2-46FFB77D1D15}" type="presParOf" srcId="{2656ECB7-D66A-409D-A51F-AD7CFF0B6843}" destId="{FECF652B-898E-45E6-AB0B-1B26C1C2645D}" srcOrd="10" destOrd="0" presId="urn:microsoft.com/office/officeart/2005/8/layout/vList5"/>
    <dgm:cxn modelId="{8BDA2193-65A5-41A1-B06D-1FA9EB05F30D}" type="presParOf" srcId="{FECF652B-898E-45E6-AB0B-1B26C1C2645D}" destId="{5115065E-D4FF-4D87-B7D8-2BA4654EAC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230C5-D6ED-4DCF-BF59-40E30FAA0E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2F6289E5-CA51-4F67-B25D-0DA2504ABDD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The </a:t>
          </a:r>
          <a:r>
            <a:rPr lang="en-US" sz="1800" dirty="0" err="1"/>
            <a:t>SimpleReverse</a:t>
          </a:r>
          <a:r>
            <a:rPr lang="en-US" sz="1800" dirty="0"/>
            <a:t> Purchase Product is the home purchase component of HUD’s HECM reverse mortgage loan program</a:t>
          </a:r>
        </a:p>
      </dgm:t>
    </dgm:pt>
    <dgm:pt modelId="{4048F85A-F3EA-4A78-A969-067A041EE6FE}" type="parTrans" cxnId="{E5E58EB3-C031-4C65-B1AB-40357A035D67}">
      <dgm:prSet/>
      <dgm:spPr/>
      <dgm:t>
        <a:bodyPr/>
        <a:lstStyle/>
        <a:p>
          <a:endParaRPr lang="en-US"/>
        </a:p>
      </dgm:t>
    </dgm:pt>
    <dgm:pt modelId="{F3B7EAF2-C7C8-4735-A66B-65B9586BAC8D}" type="sibTrans" cxnId="{E5E58EB3-C031-4C65-B1AB-40357A035D67}">
      <dgm:prSet/>
      <dgm:spPr/>
      <dgm:t>
        <a:bodyPr/>
        <a:lstStyle/>
        <a:p>
          <a:endParaRPr lang="en-US"/>
        </a:p>
      </dgm:t>
    </dgm:pt>
    <dgm:pt modelId="{88F77368-2FDD-43DD-8B38-3DACB8237BE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The HECM (Home Equity Conversion Mortgage) aka “Reverse Mortgage” is a government insured loan (FHA) for homebuyer’s that are 62+ </a:t>
          </a:r>
        </a:p>
      </dgm:t>
    </dgm:pt>
    <dgm:pt modelId="{58393CB4-4491-415F-B6BB-5442E3C9D760}" type="parTrans" cxnId="{7035BE6D-3FE5-43D5-A1A1-CA6D94894266}">
      <dgm:prSet/>
      <dgm:spPr/>
      <dgm:t>
        <a:bodyPr/>
        <a:lstStyle/>
        <a:p>
          <a:endParaRPr lang="en-US"/>
        </a:p>
      </dgm:t>
    </dgm:pt>
    <dgm:pt modelId="{3F040B7C-95AC-480C-9DBB-B4CEC70255F8}" type="sibTrans" cxnId="{7035BE6D-3FE5-43D5-A1A1-CA6D94894266}">
      <dgm:prSet/>
      <dgm:spPr/>
      <dgm:t>
        <a:bodyPr/>
        <a:lstStyle/>
        <a:p>
          <a:endParaRPr lang="en-US"/>
        </a:p>
      </dgm:t>
    </dgm:pt>
    <dgm:pt modelId="{D1967366-852B-44E3-BF6B-3CA1BBE51E0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The Reverse for Purchase program allows borrowers age 62+ to PURCHASE their next/new home; rather than waiting to buy, paying all cash or using a traditional mortgage</a:t>
          </a:r>
        </a:p>
      </dgm:t>
    </dgm:pt>
    <dgm:pt modelId="{6EF9A8CA-75E4-4581-9133-26543F1E494A}" type="parTrans" cxnId="{26FC737E-BCA2-479B-97EF-A44775FA9676}">
      <dgm:prSet/>
      <dgm:spPr/>
      <dgm:t>
        <a:bodyPr/>
        <a:lstStyle/>
        <a:p>
          <a:endParaRPr lang="en-US"/>
        </a:p>
      </dgm:t>
    </dgm:pt>
    <dgm:pt modelId="{67A74033-1F9D-4E4F-9EB3-D8C2C946F825}" type="sibTrans" cxnId="{26FC737E-BCA2-479B-97EF-A44775FA9676}">
      <dgm:prSet/>
      <dgm:spPr/>
      <dgm:t>
        <a:bodyPr/>
        <a:lstStyle/>
        <a:p>
          <a:endParaRPr lang="en-US"/>
        </a:p>
      </dgm:t>
    </dgm:pt>
    <dgm:pt modelId="{F07DC3E2-A57C-4AD6-859A-473E3430B37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/>
            <a:t>The Reverse for Purchase program is a payment optional loan! No required monthly principal &amp; interest payment during the life of the loan as long as loan program requirements are met*</a:t>
          </a:r>
        </a:p>
      </dgm:t>
    </dgm:pt>
    <dgm:pt modelId="{B8CE77B3-8CB5-4D94-AC2D-38029C46A041}" type="parTrans" cxnId="{C81569F4-82CF-4032-8E9A-F1C1CCD09CC7}">
      <dgm:prSet/>
      <dgm:spPr/>
      <dgm:t>
        <a:bodyPr/>
        <a:lstStyle/>
        <a:p>
          <a:endParaRPr lang="en-US"/>
        </a:p>
      </dgm:t>
    </dgm:pt>
    <dgm:pt modelId="{46E66317-1AFA-4257-9768-ECBB06E68CE0}" type="sibTrans" cxnId="{C81569F4-82CF-4032-8E9A-F1C1CCD09CC7}">
      <dgm:prSet/>
      <dgm:spPr/>
      <dgm:t>
        <a:bodyPr/>
        <a:lstStyle/>
        <a:p>
          <a:endParaRPr lang="en-US"/>
        </a:p>
      </dgm:t>
    </dgm:pt>
    <dgm:pt modelId="{6B61B5E1-0013-4A9A-8028-1A13A9AF5061}" type="pres">
      <dgm:prSet presAssocID="{385230C5-D6ED-4DCF-BF59-40E30FAA0EE2}" presName="root" presStyleCnt="0">
        <dgm:presLayoutVars>
          <dgm:dir/>
          <dgm:resizeHandles val="exact"/>
        </dgm:presLayoutVars>
      </dgm:prSet>
      <dgm:spPr/>
    </dgm:pt>
    <dgm:pt modelId="{3834C4B6-EF52-4BD9-B665-20B57D125969}" type="pres">
      <dgm:prSet presAssocID="{2F6289E5-CA51-4F67-B25D-0DA2504ABDD2}" presName="compNode" presStyleCnt="0"/>
      <dgm:spPr/>
    </dgm:pt>
    <dgm:pt modelId="{28A96984-678C-4AD9-9707-9366E6DE749A}" type="pres">
      <dgm:prSet presAssocID="{2F6289E5-CA51-4F67-B25D-0DA2504ABDD2}" presName="bgRect" presStyleLbl="bgShp" presStyleIdx="0" presStyleCnt="4" custLinFactNeighborY="6583"/>
      <dgm:spPr>
        <a:solidFill>
          <a:schemeClr val="accent1">
            <a:lumMod val="60000"/>
            <a:lumOff val="40000"/>
          </a:schemeClr>
        </a:solidFill>
      </dgm:spPr>
    </dgm:pt>
    <dgm:pt modelId="{10955A0D-3DD7-43EC-80C5-9C7F2F32D648}" type="pres">
      <dgm:prSet presAssocID="{2F6289E5-CA51-4F67-B25D-0DA2504ABD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3A3F7E5-F497-4F10-8DDB-0B33E8047CA6}" type="pres">
      <dgm:prSet presAssocID="{2F6289E5-CA51-4F67-B25D-0DA2504ABDD2}" presName="spaceRect" presStyleCnt="0"/>
      <dgm:spPr/>
    </dgm:pt>
    <dgm:pt modelId="{0B2E764E-6551-465C-ADF5-FE147D5C9342}" type="pres">
      <dgm:prSet presAssocID="{2F6289E5-CA51-4F67-B25D-0DA2504ABDD2}" presName="parTx" presStyleLbl="revTx" presStyleIdx="0" presStyleCnt="4">
        <dgm:presLayoutVars>
          <dgm:chMax val="0"/>
          <dgm:chPref val="0"/>
        </dgm:presLayoutVars>
      </dgm:prSet>
      <dgm:spPr/>
    </dgm:pt>
    <dgm:pt modelId="{CE3093F0-CD64-4CB1-A35B-8760C051C9BE}" type="pres">
      <dgm:prSet presAssocID="{F3B7EAF2-C7C8-4735-A66B-65B9586BAC8D}" presName="sibTrans" presStyleCnt="0"/>
      <dgm:spPr/>
    </dgm:pt>
    <dgm:pt modelId="{6E11B78D-9726-4E2B-AECC-7EE8A96962BC}" type="pres">
      <dgm:prSet presAssocID="{88F77368-2FDD-43DD-8B38-3DACB8237BE8}" presName="compNode" presStyleCnt="0"/>
      <dgm:spPr/>
    </dgm:pt>
    <dgm:pt modelId="{902174F8-6D7C-462D-9A16-A64A5A3513FF}" type="pres">
      <dgm:prSet presAssocID="{88F77368-2FDD-43DD-8B38-3DACB8237BE8}" presName="bgRect" presStyleLbl="bgShp" presStyleIdx="1" presStyleCnt="4" custLinFactNeighborY="5134"/>
      <dgm:spPr>
        <a:solidFill>
          <a:schemeClr val="tx2">
            <a:lumMod val="60000"/>
            <a:lumOff val="40000"/>
          </a:schemeClr>
        </a:solidFill>
      </dgm:spPr>
    </dgm:pt>
    <dgm:pt modelId="{90C8F959-FA7F-4A4E-B21F-02F922E15A1B}" type="pres">
      <dgm:prSet presAssocID="{88F77368-2FDD-43DD-8B38-3DACB8237B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85E237B-7DE3-47FB-B0CE-9C9DFFD34137}" type="pres">
      <dgm:prSet presAssocID="{88F77368-2FDD-43DD-8B38-3DACB8237BE8}" presName="spaceRect" presStyleCnt="0"/>
      <dgm:spPr/>
    </dgm:pt>
    <dgm:pt modelId="{AB6D36FF-4CFC-45A5-B79A-EF57F62CCBB9}" type="pres">
      <dgm:prSet presAssocID="{88F77368-2FDD-43DD-8B38-3DACB8237BE8}" presName="parTx" presStyleLbl="revTx" presStyleIdx="1" presStyleCnt="4">
        <dgm:presLayoutVars>
          <dgm:chMax val="0"/>
          <dgm:chPref val="0"/>
        </dgm:presLayoutVars>
      </dgm:prSet>
      <dgm:spPr/>
    </dgm:pt>
    <dgm:pt modelId="{A1E58076-A767-4E8A-B6F3-0410AFE92A00}" type="pres">
      <dgm:prSet presAssocID="{3F040B7C-95AC-480C-9DBB-B4CEC70255F8}" presName="sibTrans" presStyleCnt="0"/>
      <dgm:spPr/>
    </dgm:pt>
    <dgm:pt modelId="{107D1F3F-DF8B-4D69-8D13-D4CC246B38C7}" type="pres">
      <dgm:prSet presAssocID="{D1967366-852B-44E3-BF6B-3CA1BBE51E04}" presName="compNode" presStyleCnt="0"/>
      <dgm:spPr/>
    </dgm:pt>
    <dgm:pt modelId="{88BC56A5-76F0-48E0-A6BD-738B080C4CDC}" type="pres">
      <dgm:prSet presAssocID="{D1967366-852B-44E3-BF6B-3CA1BBE51E04}" presName="bgRect" presStyleLbl="bgShp" presStyleIdx="2" presStyleCnt="4"/>
      <dgm:spPr>
        <a:solidFill>
          <a:schemeClr val="accent1">
            <a:lumMod val="60000"/>
            <a:lumOff val="40000"/>
          </a:schemeClr>
        </a:solidFill>
      </dgm:spPr>
    </dgm:pt>
    <dgm:pt modelId="{19F7771F-5DE2-4DC4-810B-F24A9ACCFCBE}" type="pres">
      <dgm:prSet presAssocID="{D1967366-852B-44E3-BF6B-3CA1BBE51E0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EBCCFC0F-E8C4-4C2D-8A23-03A73DA55757}" type="pres">
      <dgm:prSet presAssocID="{D1967366-852B-44E3-BF6B-3CA1BBE51E04}" presName="spaceRect" presStyleCnt="0"/>
      <dgm:spPr/>
    </dgm:pt>
    <dgm:pt modelId="{9141856B-C04F-46CD-B9F2-36DE16CA530A}" type="pres">
      <dgm:prSet presAssocID="{D1967366-852B-44E3-BF6B-3CA1BBE51E04}" presName="parTx" presStyleLbl="revTx" presStyleIdx="2" presStyleCnt="4">
        <dgm:presLayoutVars>
          <dgm:chMax val="0"/>
          <dgm:chPref val="0"/>
        </dgm:presLayoutVars>
      </dgm:prSet>
      <dgm:spPr/>
    </dgm:pt>
    <dgm:pt modelId="{0240146A-8A2B-4130-BF55-E2DB04CF4DFF}" type="pres">
      <dgm:prSet presAssocID="{67A74033-1F9D-4E4F-9EB3-D8C2C946F825}" presName="sibTrans" presStyleCnt="0"/>
      <dgm:spPr/>
    </dgm:pt>
    <dgm:pt modelId="{9156BBB7-EC07-4875-B12E-C943D73EBA4E}" type="pres">
      <dgm:prSet presAssocID="{F07DC3E2-A57C-4AD6-859A-473E3430B379}" presName="compNode" presStyleCnt="0"/>
      <dgm:spPr/>
    </dgm:pt>
    <dgm:pt modelId="{34F4E674-4393-400E-B162-C6FAC14CB22D}" type="pres">
      <dgm:prSet presAssocID="{F07DC3E2-A57C-4AD6-859A-473E3430B379}" presName="bgRect" presStyleLbl="bgShp" presStyleIdx="3" presStyleCnt="4"/>
      <dgm:spPr>
        <a:solidFill>
          <a:schemeClr val="tx2">
            <a:lumMod val="60000"/>
            <a:lumOff val="40000"/>
          </a:schemeClr>
        </a:solidFill>
      </dgm:spPr>
    </dgm:pt>
    <dgm:pt modelId="{678391F5-E65B-4FFF-ABF0-C253C3336921}" type="pres">
      <dgm:prSet presAssocID="{F07DC3E2-A57C-4AD6-859A-473E3430B37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 with solid fill"/>
        </a:ext>
      </dgm:extLst>
    </dgm:pt>
    <dgm:pt modelId="{A4788100-1C2A-4365-B426-A0A08CBC38B2}" type="pres">
      <dgm:prSet presAssocID="{F07DC3E2-A57C-4AD6-859A-473E3430B379}" presName="spaceRect" presStyleCnt="0"/>
      <dgm:spPr/>
    </dgm:pt>
    <dgm:pt modelId="{023ECC63-105F-4AF7-AD13-567EFD0B01D9}" type="pres">
      <dgm:prSet presAssocID="{F07DC3E2-A57C-4AD6-859A-473E3430B37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7272600-179F-4967-8100-6D1191DE44B3}" type="presOf" srcId="{88F77368-2FDD-43DD-8B38-3DACB8237BE8}" destId="{AB6D36FF-4CFC-45A5-B79A-EF57F62CCBB9}" srcOrd="0" destOrd="0" presId="urn:microsoft.com/office/officeart/2018/2/layout/IconVerticalSolidList"/>
    <dgm:cxn modelId="{5275DD05-C835-41D6-A0E2-B33DAD6307D4}" type="presOf" srcId="{D1967366-852B-44E3-BF6B-3CA1BBE51E04}" destId="{9141856B-C04F-46CD-B9F2-36DE16CA530A}" srcOrd="0" destOrd="0" presId="urn:microsoft.com/office/officeart/2018/2/layout/IconVerticalSolidList"/>
    <dgm:cxn modelId="{7035BE6D-3FE5-43D5-A1A1-CA6D94894266}" srcId="{385230C5-D6ED-4DCF-BF59-40E30FAA0EE2}" destId="{88F77368-2FDD-43DD-8B38-3DACB8237BE8}" srcOrd="1" destOrd="0" parTransId="{58393CB4-4491-415F-B6BB-5442E3C9D760}" sibTransId="{3F040B7C-95AC-480C-9DBB-B4CEC70255F8}"/>
    <dgm:cxn modelId="{26FC737E-BCA2-479B-97EF-A44775FA9676}" srcId="{385230C5-D6ED-4DCF-BF59-40E30FAA0EE2}" destId="{D1967366-852B-44E3-BF6B-3CA1BBE51E04}" srcOrd="2" destOrd="0" parTransId="{6EF9A8CA-75E4-4581-9133-26543F1E494A}" sibTransId="{67A74033-1F9D-4E4F-9EB3-D8C2C946F825}"/>
    <dgm:cxn modelId="{BF307AB2-4AF9-432F-BDCD-AF15F80C6635}" type="presOf" srcId="{F07DC3E2-A57C-4AD6-859A-473E3430B379}" destId="{023ECC63-105F-4AF7-AD13-567EFD0B01D9}" srcOrd="0" destOrd="0" presId="urn:microsoft.com/office/officeart/2018/2/layout/IconVerticalSolidList"/>
    <dgm:cxn modelId="{E5E58EB3-C031-4C65-B1AB-40357A035D67}" srcId="{385230C5-D6ED-4DCF-BF59-40E30FAA0EE2}" destId="{2F6289E5-CA51-4F67-B25D-0DA2504ABDD2}" srcOrd="0" destOrd="0" parTransId="{4048F85A-F3EA-4A78-A969-067A041EE6FE}" sibTransId="{F3B7EAF2-C7C8-4735-A66B-65B9586BAC8D}"/>
    <dgm:cxn modelId="{D3263CC3-5513-4277-8F58-1650B27D350A}" type="presOf" srcId="{385230C5-D6ED-4DCF-BF59-40E30FAA0EE2}" destId="{6B61B5E1-0013-4A9A-8028-1A13A9AF5061}" srcOrd="0" destOrd="0" presId="urn:microsoft.com/office/officeart/2018/2/layout/IconVerticalSolidList"/>
    <dgm:cxn modelId="{BC6FE9E5-33ED-47B0-B76E-F2CF69BDBF7A}" type="presOf" srcId="{2F6289E5-CA51-4F67-B25D-0DA2504ABDD2}" destId="{0B2E764E-6551-465C-ADF5-FE147D5C9342}" srcOrd="0" destOrd="0" presId="urn:microsoft.com/office/officeart/2018/2/layout/IconVerticalSolidList"/>
    <dgm:cxn modelId="{C81569F4-82CF-4032-8E9A-F1C1CCD09CC7}" srcId="{385230C5-D6ED-4DCF-BF59-40E30FAA0EE2}" destId="{F07DC3E2-A57C-4AD6-859A-473E3430B379}" srcOrd="3" destOrd="0" parTransId="{B8CE77B3-8CB5-4D94-AC2D-38029C46A041}" sibTransId="{46E66317-1AFA-4257-9768-ECBB06E68CE0}"/>
    <dgm:cxn modelId="{8E1B253C-6DD4-4560-955B-DBA435C3EDBE}" type="presParOf" srcId="{6B61B5E1-0013-4A9A-8028-1A13A9AF5061}" destId="{3834C4B6-EF52-4BD9-B665-20B57D125969}" srcOrd="0" destOrd="0" presId="urn:microsoft.com/office/officeart/2018/2/layout/IconVerticalSolidList"/>
    <dgm:cxn modelId="{C7127645-A7F4-40D2-9621-17CA5EF77485}" type="presParOf" srcId="{3834C4B6-EF52-4BD9-B665-20B57D125969}" destId="{28A96984-678C-4AD9-9707-9366E6DE749A}" srcOrd="0" destOrd="0" presId="urn:microsoft.com/office/officeart/2018/2/layout/IconVerticalSolidList"/>
    <dgm:cxn modelId="{EEE14BB2-56D0-48BF-82EA-73A3F56CD145}" type="presParOf" srcId="{3834C4B6-EF52-4BD9-B665-20B57D125969}" destId="{10955A0D-3DD7-43EC-80C5-9C7F2F32D648}" srcOrd="1" destOrd="0" presId="urn:microsoft.com/office/officeart/2018/2/layout/IconVerticalSolidList"/>
    <dgm:cxn modelId="{2C310D8A-ABC2-4756-B016-634776AFE732}" type="presParOf" srcId="{3834C4B6-EF52-4BD9-B665-20B57D125969}" destId="{83A3F7E5-F497-4F10-8DDB-0B33E8047CA6}" srcOrd="2" destOrd="0" presId="urn:microsoft.com/office/officeart/2018/2/layout/IconVerticalSolidList"/>
    <dgm:cxn modelId="{52F325D1-64F3-480C-8E56-9C3B12DA5F52}" type="presParOf" srcId="{3834C4B6-EF52-4BD9-B665-20B57D125969}" destId="{0B2E764E-6551-465C-ADF5-FE147D5C9342}" srcOrd="3" destOrd="0" presId="urn:microsoft.com/office/officeart/2018/2/layout/IconVerticalSolidList"/>
    <dgm:cxn modelId="{6D7AB213-AF22-4916-ABB5-A85774B5DD89}" type="presParOf" srcId="{6B61B5E1-0013-4A9A-8028-1A13A9AF5061}" destId="{CE3093F0-CD64-4CB1-A35B-8760C051C9BE}" srcOrd="1" destOrd="0" presId="urn:microsoft.com/office/officeart/2018/2/layout/IconVerticalSolidList"/>
    <dgm:cxn modelId="{830B385A-56E6-4C7E-B38D-1B2BCD30F26F}" type="presParOf" srcId="{6B61B5E1-0013-4A9A-8028-1A13A9AF5061}" destId="{6E11B78D-9726-4E2B-AECC-7EE8A96962BC}" srcOrd="2" destOrd="0" presId="urn:microsoft.com/office/officeart/2018/2/layout/IconVerticalSolidList"/>
    <dgm:cxn modelId="{3465A253-BBD6-40F9-A45C-134FF761DDEE}" type="presParOf" srcId="{6E11B78D-9726-4E2B-AECC-7EE8A96962BC}" destId="{902174F8-6D7C-462D-9A16-A64A5A3513FF}" srcOrd="0" destOrd="0" presId="urn:microsoft.com/office/officeart/2018/2/layout/IconVerticalSolidList"/>
    <dgm:cxn modelId="{69E94387-7A28-4AA5-9B69-7804716240D6}" type="presParOf" srcId="{6E11B78D-9726-4E2B-AECC-7EE8A96962BC}" destId="{90C8F959-FA7F-4A4E-B21F-02F922E15A1B}" srcOrd="1" destOrd="0" presId="urn:microsoft.com/office/officeart/2018/2/layout/IconVerticalSolidList"/>
    <dgm:cxn modelId="{CE264836-6AF9-49E5-923C-40593D9529AC}" type="presParOf" srcId="{6E11B78D-9726-4E2B-AECC-7EE8A96962BC}" destId="{A85E237B-7DE3-47FB-B0CE-9C9DFFD34137}" srcOrd="2" destOrd="0" presId="urn:microsoft.com/office/officeart/2018/2/layout/IconVerticalSolidList"/>
    <dgm:cxn modelId="{ED327EA5-004B-4EEE-8CF3-C1E31AE9E15E}" type="presParOf" srcId="{6E11B78D-9726-4E2B-AECC-7EE8A96962BC}" destId="{AB6D36FF-4CFC-45A5-B79A-EF57F62CCBB9}" srcOrd="3" destOrd="0" presId="urn:microsoft.com/office/officeart/2018/2/layout/IconVerticalSolidList"/>
    <dgm:cxn modelId="{AF5233EC-35CB-4410-9621-23CBF7710A9B}" type="presParOf" srcId="{6B61B5E1-0013-4A9A-8028-1A13A9AF5061}" destId="{A1E58076-A767-4E8A-B6F3-0410AFE92A00}" srcOrd="3" destOrd="0" presId="urn:microsoft.com/office/officeart/2018/2/layout/IconVerticalSolidList"/>
    <dgm:cxn modelId="{F8B133FD-BCAA-4D45-AF12-87E9836A3789}" type="presParOf" srcId="{6B61B5E1-0013-4A9A-8028-1A13A9AF5061}" destId="{107D1F3F-DF8B-4D69-8D13-D4CC246B38C7}" srcOrd="4" destOrd="0" presId="urn:microsoft.com/office/officeart/2018/2/layout/IconVerticalSolidList"/>
    <dgm:cxn modelId="{9516F4C5-02CF-4C19-99CC-AA4A9CAC8B58}" type="presParOf" srcId="{107D1F3F-DF8B-4D69-8D13-D4CC246B38C7}" destId="{88BC56A5-76F0-48E0-A6BD-738B080C4CDC}" srcOrd="0" destOrd="0" presId="urn:microsoft.com/office/officeart/2018/2/layout/IconVerticalSolidList"/>
    <dgm:cxn modelId="{708337CE-B0D4-49DB-97A9-3616C4E1BAEB}" type="presParOf" srcId="{107D1F3F-DF8B-4D69-8D13-D4CC246B38C7}" destId="{19F7771F-5DE2-4DC4-810B-F24A9ACCFCBE}" srcOrd="1" destOrd="0" presId="urn:microsoft.com/office/officeart/2018/2/layout/IconVerticalSolidList"/>
    <dgm:cxn modelId="{05476876-755A-46E6-83DF-4AAFE0171EB9}" type="presParOf" srcId="{107D1F3F-DF8B-4D69-8D13-D4CC246B38C7}" destId="{EBCCFC0F-E8C4-4C2D-8A23-03A73DA55757}" srcOrd="2" destOrd="0" presId="urn:microsoft.com/office/officeart/2018/2/layout/IconVerticalSolidList"/>
    <dgm:cxn modelId="{632F0C0F-927D-4FE2-AD58-5A2BA0DD64E1}" type="presParOf" srcId="{107D1F3F-DF8B-4D69-8D13-D4CC246B38C7}" destId="{9141856B-C04F-46CD-B9F2-36DE16CA530A}" srcOrd="3" destOrd="0" presId="urn:microsoft.com/office/officeart/2018/2/layout/IconVerticalSolidList"/>
    <dgm:cxn modelId="{5123C664-859E-47D9-BF16-10B5F3D11CCD}" type="presParOf" srcId="{6B61B5E1-0013-4A9A-8028-1A13A9AF5061}" destId="{0240146A-8A2B-4130-BF55-E2DB04CF4DFF}" srcOrd="5" destOrd="0" presId="urn:microsoft.com/office/officeart/2018/2/layout/IconVerticalSolidList"/>
    <dgm:cxn modelId="{C21A1098-418E-4336-BC49-FA3C34A069AC}" type="presParOf" srcId="{6B61B5E1-0013-4A9A-8028-1A13A9AF5061}" destId="{9156BBB7-EC07-4875-B12E-C943D73EBA4E}" srcOrd="6" destOrd="0" presId="urn:microsoft.com/office/officeart/2018/2/layout/IconVerticalSolidList"/>
    <dgm:cxn modelId="{E091D00D-CAE2-4A73-AEDE-6BA1FFBBBDD6}" type="presParOf" srcId="{9156BBB7-EC07-4875-B12E-C943D73EBA4E}" destId="{34F4E674-4393-400E-B162-C6FAC14CB22D}" srcOrd="0" destOrd="0" presId="urn:microsoft.com/office/officeart/2018/2/layout/IconVerticalSolidList"/>
    <dgm:cxn modelId="{FABE6A94-F901-40D0-B7DA-8B76F61CA7E9}" type="presParOf" srcId="{9156BBB7-EC07-4875-B12E-C943D73EBA4E}" destId="{678391F5-E65B-4FFF-ABF0-C253C3336921}" srcOrd="1" destOrd="0" presId="urn:microsoft.com/office/officeart/2018/2/layout/IconVerticalSolidList"/>
    <dgm:cxn modelId="{70C2FB4D-17DA-4489-B74A-43C65527D61F}" type="presParOf" srcId="{9156BBB7-EC07-4875-B12E-C943D73EBA4E}" destId="{A4788100-1C2A-4365-B426-A0A08CBC38B2}" srcOrd="2" destOrd="0" presId="urn:microsoft.com/office/officeart/2018/2/layout/IconVerticalSolidList"/>
    <dgm:cxn modelId="{60C4F890-59E6-45D6-913F-B6A8A2269208}" type="presParOf" srcId="{9156BBB7-EC07-4875-B12E-C943D73EBA4E}" destId="{023ECC63-105F-4AF7-AD13-567EFD0B01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516D9-0267-4E32-8A5B-98407F26EF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5AB539-5C2D-4025-8128-2F9BEEF4BD0A}">
      <dgm:prSet/>
      <dgm:spPr/>
      <dgm:t>
        <a:bodyPr/>
        <a:lstStyle/>
        <a:p>
          <a:r>
            <a:rPr lang="en-US" b="1" u="sng"/>
            <a:t>No minimum credit score </a:t>
          </a:r>
          <a:r>
            <a:rPr lang="en-US"/>
            <a:t>requirement &amp; minimal income requirements</a:t>
          </a:r>
        </a:p>
      </dgm:t>
    </dgm:pt>
    <dgm:pt modelId="{F6047AC3-0B57-45A7-801B-B95F70099F75}" type="parTrans" cxnId="{F35EBE16-3C37-4AE0-81E4-F02FD143F024}">
      <dgm:prSet/>
      <dgm:spPr/>
      <dgm:t>
        <a:bodyPr/>
        <a:lstStyle/>
        <a:p>
          <a:endParaRPr lang="en-US"/>
        </a:p>
      </dgm:t>
    </dgm:pt>
    <dgm:pt modelId="{50020ADB-4640-4002-B9B6-4468602BCC81}" type="sibTrans" cxnId="{F35EBE16-3C37-4AE0-81E4-F02FD143F024}">
      <dgm:prSet/>
      <dgm:spPr/>
      <dgm:t>
        <a:bodyPr/>
        <a:lstStyle/>
        <a:p>
          <a:endParaRPr lang="en-US"/>
        </a:p>
      </dgm:t>
    </dgm:pt>
    <dgm:pt modelId="{4B8B3F63-FEB1-4324-9856-08BE85C4815C}">
      <dgm:prSet/>
      <dgm:spPr/>
      <dgm:t>
        <a:bodyPr/>
        <a:lstStyle/>
        <a:p>
          <a:r>
            <a:rPr lang="en-US" dirty="0"/>
            <a:t>“Payment optional loan” meaning NO required Property &amp; Insurance mortgage payments for the duration of their time in the property. </a:t>
          </a:r>
        </a:p>
      </dgm:t>
    </dgm:pt>
    <dgm:pt modelId="{1D2E3F03-CCCC-444A-AD97-C33099EF103F}" type="parTrans" cxnId="{F6E3F243-1C31-4748-9329-96AA050E43E7}">
      <dgm:prSet/>
      <dgm:spPr/>
      <dgm:t>
        <a:bodyPr/>
        <a:lstStyle/>
        <a:p>
          <a:endParaRPr lang="en-US"/>
        </a:p>
      </dgm:t>
    </dgm:pt>
    <dgm:pt modelId="{D9C82CBF-A4ED-423D-94C7-1D77AC460A2D}" type="sibTrans" cxnId="{F6E3F243-1C31-4748-9329-96AA050E43E7}">
      <dgm:prSet/>
      <dgm:spPr/>
      <dgm:t>
        <a:bodyPr/>
        <a:lstStyle/>
        <a:p>
          <a:endParaRPr lang="en-US"/>
        </a:p>
      </dgm:t>
    </dgm:pt>
    <dgm:pt modelId="{0B093D03-C77B-4DA0-8F80-3C18373BCCB0}">
      <dgm:prSet/>
      <dgm:spPr/>
      <dgm:t>
        <a:bodyPr/>
        <a:lstStyle/>
        <a:p>
          <a:r>
            <a:rPr lang="en-US" dirty="0"/>
            <a:t>Only requirement is to live in the home as a primary residence and maintain the payment of property taxes and homeowner’s insurance.</a:t>
          </a:r>
        </a:p>
      </dgm:t>
    </dgm:pt>
    <dgm:pt modelId="{27308839-0AEB-4C5E-9E68-F9B024B26005}" type="parTrans" cxnId="{C85BC9D9-7B63-436D-A563-567D47AA43AA}">
      <dgm:prSet/>
      <dgm:spPr/>
      <dgm:t>
        <a:bodyPr/>
        <a:lstStyle/>
        <a:p>
          <a:endParaRPr lang="en-US"/>
        </a:p>
      </dgm:t>
    </dgm:pt>
    <dgm:pt modelId="{10144442-EC66-4245-A058-E3BB585B89D6}" type="sibTrans" cxnId="{C85BC9D9-7B63-436D-A563-567D47AA43AA}">
      <dgm:prSet/>
      <dgm:spPr/>
      <dgm:t>
        <a:bodyPr/>
        <a:lstStyle/>
        <a:p>
          <a:endParaRPr lang="en-US"/>
        </a:p>
      </dgm:t>
    </dgm:pt>
    <dgm:pt modelId="{E626E128-D2DF-45FF-B84D-5D8A2CDD2E0D}">
      <dgm:prSet/>
      <dgm:spPr/>
      <dgm:t>
        <a:bodyPr/>
        <a:lstStyle/>
        <a:p>
          <a:r>
            <a:rPr lang="en-US" dirty="0"/>
            <a:t>Liquidity: Extra cash reserves still in the bank for “when life happens”</a:t>
          </a:r>
        </a:p>
      </dgm:t>
    </dgm:pt>
    <dgm:pt modelId="{FE72EA45-2C0B-4136-AFF2-86F2C1B658D2}" type="parTrans" cxnId="{E4094A92-5934-4993-BDB7-AF5656250488}">
      <dgm:prSet/>
      <dgm:spPr/>
      <dgm:t>
        <a:bodyPr/>
        <a:lstStyle/>
        <a:p>
          <a:endParaRPr lang="en-US"/>
        </a:p>
      </dgm:t>
    </dgm:pt>
    <dgm:pt modelId="{3EBE68AA-0177-4A78-94EC-AEE9E31B72D1}" type="sibTrans" cxnId="{E4094A92-5934-4993-BDB7-AF5656250488}">
      <dgm:prSet/>
      <dgm:spPr/>
      <dgm:t>
        <a:bodyPr/>
        <a:lstStyle/>
        <a:p>
          <a:endParaRPr lang="en-US"/>
        </a:p>
      </dgm:t>
    </dgm:pt>
    <dgm:pt modelId="{3C5CE9C2-4EE8-418B-BB8A-64D81281983A}" type="pres">
      <dgm:prSet presAssocID="{042516D9-0267-4E32-8A5B-98407F26EF27}" presName="root" presStyleCnt="0">
        <dgm:presLayoutVars>
          <dgm:dir/>
          <dgm:resizeHandles val="exact"/>
        </dgm:presLayoutVars>
      </dgm:prSet>
      <dgm:spPr/>
    </dgm:pt>
    <dgm:pt modelId="{D0AE5517-50F9-4B82-AD61-68C761AD4837}" type="pres">
      <dgm:prSet presAssocID="{D85AB539-5C2D-4025-8128-2F9BEEF4BD0A}" presName="compNode" presStyleCnt="0"/>
      <dgm:spPr/>
    </dgm:pt>
    <dgm:pt modelId="{02E6B658-F7AA-461A-BC9F-5BF9A86BF8CA}" type="pres">
      <dgm:prSet presAssocID="{D85AB539-5C2D-4025-8128-2F9BEEF4BD0A}" presName="bgRect" presStyleLbl="bgShp" presStyleIdx="0" presStyleCnt="4"/>
      <dgm:spPr/>
    </dgm:pt>
    <dgm:pt modelId="{949FEC17-B926-4761-B8EC-45EA9CA597AD}" type="pres">
      <dgm:prSet presAssocID="{D85AB539-5C2D-4025-8128-2F9BEEF4BD0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2A35287-749A-47F1-A73B-6A69A3CE1FF7}" type="pres">
      <dgm:prSet presAssocID="{D85AB539-5C2D-4025-8128-2F9BEEF4BD0A}" presName="spaceRect" presStyleCnt="0"/>
      <dgm:spPr/>
    </dgm:pt>
    <dgm:pt modelId="{55797B2D-FCD0-423F-8756-C430E009A6FA}" type="pres">
      <dgm:prSet presAssocID="{D85AB539-5C2D-4025-8128-2F9BEEF4BD0A}" presName="parTx" presStyleLbl="revTx" presStyleIdx="0" presStyleCnt="4">
        <dgm:presLayoutVars>
          <dgm:chMax val="0"/>
          <dgm:chPref val="0"/>
        </dgm:presLayoutVars>
      </dgm:prSet>
      <dgm:spPr/>
    </dgm:pt>
    <dgm:pt modelId="{F4FC81A5-950C-4542-8276-15DE996C364B}" type="pres">
      <dgm:prSet presAssocID="{50020ADB-4640-4002-B9B6-4468602BCC81}" presName="sibTrans" presStyleCnt="0"/>
      <dgm:spPr/>
    </dgm:pt>
    <dgm:pt modelId="{06202270-C71A-40B6-A6EF-BF8E498606F8}" type="pres">
      <dgm:prSet presAssocID="{4B8B3F63-FEB1-4324-9856-08BE85C4815C}" presName="compNode" presStyleCnt="0"/>
      <dgm:spPr/>
    </dgm:pt>
    <dgm:pt modelId="{31296AB7-50D8-4D81-89B2-70A9CF03BF7C}" type="pres">
      <dgm:prSet presAssocID="{4B8B3F63-FEB1-4324-9856-08BE85C4815C}" presName="bgRect" presStyleLbl="bgShp" presStyleIdx="1" presStyleCnt="4"/>
      <dgm:spPr/>
    </dgm:pt>
    <dgm:pt modelId="{BE9794DB-81BC-4339-9FF4-33A74E5A2286}" type="pres">
      <dgm:prSet presAssocID="{4B8B3F63-FEB1-4324-9856-08BE85C4815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6DDC286-15DA-47B6-B21C-35E46691D47F}" type="pres">
      <dgm:prSet presAssocID="{4B8B3F63-FEB1-4324-9856-08BE85C4815C}" presName="spaceRect" presStyleCnt="0"/>
      <dgm:spPr/>
    </dgm:pt>
    <dgm:pt modelId="{FA539B3C-6904-4F36-AC16-A9DBC8B14BFA}" type="pres">
      <dgm:prSet presAssocID="{4B8B3F63-FEB1-4324-9856-08BE85C4815C}" presName="parTx" presStyleLbl="revTx" presStyleIdx="1" presStyleCnt="4">
        <dgm:presLayoutVars>
          <dgm:chMax val="0"/>
          <dgm:chPref val="0"/>
        </dgm:presLayoutVars>
      </dgm:prSet>
      <dgm:spPr/>
    </dgm:pt>
    <dgm:pt modelId="{DDE6AD2C-38A3-43B5-BFE3-575F0D424F35}" type="pres">
      <dgm:prSet presAssocID="{D9C82CBF-A4ED-423D-94C7-1D77AC460A2D}" presName="sibTrans" presStyleCnt="0"/>
      <dgm:spPr/>
    </dgm:pt>
    <dgm:pt modelId="{DFA52A15-7148-41DE-B28F-DB88F5857368}" type="pres">
      <dgm:prSet presAssocID="{0B093D03-C77B-4DA0-8F80-3C18373BCCB0}" presName="compNode" presStyleCnt="0"/>
      <dgm:spPr/>
    </dgm:pt>
    <dgm:pt modelId="{B5CE3001-7561-42A2-9034-1F99099D8BCF}" type="pres">
      <dgm:prSet presAssocID="{0B093D03-C77B-4DA0-8F80-3C18373BCCB0}" presName="bgRect" presStyleLbl="bgShp" presStyleIdx="2" presStyleCnt="4"/>
      <dgm:spPr/>
    </dgm:pt>
    <dgm:pt modelId="{FE60CD01-7ED3-4AA3-B482-4213CA68B230}" type="pres">
      <dgm:prSet presAssocID="{0B093D03-C77B-4DA0-8F80-3C18373BCC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4105B4EF-8112-4EA0-B190-A3EE2FF9783D}" type="pres">
      <dgm:prSet presAssocID="{0B093D03-C77B-4DA0-8F80-3C18373BCCB0}" presName="spaceRect" presStyleCnt="0"/>
      <dgm:spPr/>
    </dgm:pt>
    <dgm:pt modelId="{F5B320CF-E883-40A5-9F75-D7B90136C2BA}" type="pres">
      <dgm:prSet presAssocID="{0B093D03-C77B-4DA0-8F80-3C18373BCCB0}" presName="parTx" presStyleLbl="revTx" presStyleIdx="2" presStyleCnt="4">
        <dgm:presLayoutVars>
          <dgm:chMax val="0"/>
          <dgm:chPref val="0"/>
        </dgm:presLayoutVars>
      </dgm:prSet>
      <dgm:spPr/>
    </dgm:pt>
    <dgm:pt modelId="{ACF46770-7CCE-4838-9C37-FE76D4F56964}" type="pres">
      <dgm:prSet presAssocID="{10144442-EC66-4245-A058-E3BB585B89D6}" presName="sibTrans" presStyleCnt="0"/>
      <dgm:spPr/>
    </dgm:pt>
    <dgm:pt modelId="{A2213096-6040-49DB-A594-C7FC9B4E014B}" type="pres">
      <dgm:prSet presAssocID="{E626E128-D2DF-45FF-B84D-5D8A2CDD2E0D}" presName="compNode" presStyleCnt="0"/>
      <dgm:spPr/>
    </dgm:pt>
    <dgm:pt modelId="{7D6A2D9B-1D43-4155-BDA4-F5BCC2B99248}" type="pres">
      <dgm:prSet presAssocID="{E626E128-D2DF-45FF-B84D-5D8A2CDD2E0D}" presName="bgRect" presStyleLbl="bgShp" presStyleIdx="3" presStyleCnt="4"/>
      <dgm:spPr>
        <a:solidFill>
          <a:schemeClr val="tx2">
            <a:lumMod val="60000"/>
            <a:lumOff val="40000"/>
          </a:schemeClr>
        </a:solidFill>
      </dgm:spPr>
    </dgm:pt>
    <dgm:pt modelId="{9C7E8562-4A21-4AF5-8C59-DEABEE961AB7}" type="pres">
      <dgm:prSet presAssocID="{E626E128-D2DF-45FF-B84D-5D8A2CDD2E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fe"/>
        </a:ext>
      </dgm:extLst>
    </dgm:pt>
    <dgm:pt modelId="{A76FDE4A-7533-4E1B-A89F-EAD9DF42CAC3}" type="pres">
      <dgm:prSet presAssocID="{E626E128-D2DF-45FF-B84D-5D8A2CDD2E0D}" presName="spaceRect" presStyleCnt="0"/>
      <dgm:spPr/>
    </dgm:pt>
    <dgm:pt modelId="{1E4E403B-DD50-410E-B9A3-ECD05B9C860A}" type="pres">
      <dgm:prSet presAssocID="{E626E128-D2DF-45FF-B84D-5D8A2CDD2E0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35EBE16-3C37-4AE0-81E4-F02FD143F024}" srcId="{042516D9-0267-4E32-8A5B-98407F26EF27}" destId="{D85AB539-5C2D-4025-8128-2F9BEEF4BD0A}" srcOrd="0" destOrd="0" parTransId="{F6047AC3-0B57-45A7-801B-B95F70099F75}" sibTransId="{50020ADB-4640-4002-B9B6-4468602BCC81}"/>
    <dgm:cxn modelId="{F6E3F243-1C31-4748-9329-96AA050E43E7}" srcId="{042516D9-0267-4E32-8A5B-98407F26EF27}" destId="{4B8B3F63-FEB1-4324-9856-08BE85C4815C}" srcOrd="1" destOrd="0" parTransId="{1D2E3F03-CCCC-444A-AD97-C33099EF103F}" sibTransId="{D9C82CBF-A4ED-423D-94C7-1D77AC460A2D}"/>
    <dgm:cxn modelId="{ADCB114B-F012-45EC-B238-E183F700D5CB}" type="presOf" srcId="{E626E128-D2DF-45FF-B84D-5D8A2CDD2E0D}" destId="{1E4E403B-DD50-410E-B9A3-ECD05B9C860A}" srcOrd="0" destOrd="0" presId="urn:microsoft.com/office/officeart/2018/2/layout/IconVerticalSolidList"/>
    <dgm:cxn modelId="{181D7650-F25C-4E05-B845-BFC805176BC3}" type="presOf" srcId="{042516D9-0267-4E32-8A5B-98407F26EF27}" destId="{3C5CE9C2-4EE8-418B-BB8A-64D81281983A}" srcOrd="0" destOrd="0" presId="urn:microsoft.com/office/officeart/2018/2/layout/IconVerticalSolidList"/>
    <dgm:cxn modelId="{5AB03452-DADC-4C68-AD6E-BD291E3D3BE7}" type="presOf" srcId="{0B093D03-C77B-4DA0-8F80-3C18373BCCB0}" destId="{F5B320CF-E883-40A5-9F75-D7B90136C2BA}" srcOrd="0" destOrd="0" presId="urn:microsoft.com/office/officeart/2018/2/layout/IconVerticalSolidList"/>
    <dgm:cxn modelId="{E4094A92-5934-4993-BDB7-AF5656250488}" srcId="{042516D9-0267-4E32-8A5B-98407F26EF27}" destId="{E626E128-D2DF-45FF-B84D-5D8A2CDD2E0D}" srcOrd="3" destOrd="0" parTransId="{FE72EA45-2C0B-4136-AFF2-86F2C1B658D2}" sibTransId="{3EBE68AA-0177-4A78-94EC-AEE9E31B72D1}"/>
    <dgm:cxn modelId="{C85BC9D9-7B63-436D-A563-567D47AA43AA}" srcId="{042516D9-0267-4E32-8A5B-98407F26EF27}" destId="{0B093D03-C77B-4DA0-8F80-3C18373BCCB0}" srcOrd="2" destOrd="0" parTransId="{27308839-0AEB-4C5E-9E68-F9B024B26005}" sibTransId="{10144442-EC66-4245-A058-E3BB585B89D6}"/>
    <dgm:cxn modelId="{7A21C3E8-007D-4BA0-8E1D-8F7F8D02E070}" type="presOf" srcId="{4B8B3F63-FEB1-4324-9856-08BE85C4815C}" destId="{FA539B3C-6904-4F36-AC16-A9DBC8B14BFA}" srcOrd="0" destOrd="0" presId="urn:microsoft.com/office/officeart/2018/2/layout/IconVerticalSolidList"/>
    <dgm:cxn modelId="{266663E9-4391-4D5F-B7E3-5EDF2A5E4F62}" type="presOf" srcId="{D85AB539-5C2D-4025-8128-2F9BEEF4BD0A}" destId="{55797B2D-FCD0-423F-8756-C430E009A6FA}" srcOrd="0" destOrd="0" presId="urn:microsoft.com/office/officeart/2018/2/layout/IconVerticalSolidList"/>
    <dgm:cxn modelId="{934CB749-AE05-4900-A6F2-DB870E5F4541}" type="presParOf" srcId="{3C5CE9C2-4EE8-418B-BB8A-64D81281983A}" destId="{D0AE5517-50F9-4B82-AD61-68C761AD4837}" srcOrd="0" destOrd="0" presId="urn:microsoft.com/office/officeart/2018/2/layout/IconVerticalSolidList"/>
    <dgm:cxn modelId="{2F324C49-7095-4E80-ABBD-2924E435FA10}" type="presParOf" srcId="{D0AE5517-50F9-4B82-AD61-68C761AD4837}" destId="{02E6B658-F7AA-461A-BC9F-5BF9A86BF8CA}" srcOrd="0" destOrd="0" presId="urn:microsoft.com/office/officeart/2018/2/layout/IconVerticalSolidList"/>
    <dgm:cxn modelId="{3740E219-271E-485B-BD44-4F7DDC54555E}" type="presParOf" srcId="{D0AE5517-50F9-4B82-AD61-68C761AD4837}" destId="{949FEC17-B926-4761-B8EC-45EA9CA597AD}" srcOrd="1" destOrd="0" presId="urn:microsoft.com/office/officeart/2018/2/layout/IconVerticalSolidList"/>
    <dgm:cxn modelId="{13271A7B-AC5A-4792-A6BD-EE035A34414E}" type="presParOf" srcId="{D0AE5517-50F9-4B82-AD61-68C761AD4837}" destId="{82A35287-749A-47F1-A73B-6A69A3CE1FF7}" srcOrd="2" destOrd="0" presId="urn:microsoft.com/office/officeart/2018/2/layout/IconVerticalSolidList"/>
    <dgm:cxn modelId="{A15B2EE8-5169-48E3-9DA4-54B5273CEEB3}" type="presParOf" srcId="{D0AE5517-50F9-4B82-AD61-68C761AD4837}" destId="{55797B2D-FCD0-423F-8756-C430E009A6FA}" srcOrd="3" destOrd="0" presId="urn:microsoft.com/office/officeart/2018/2/layout/IconVerticalSolidList"/>
    <dgm:cxn modelId="{02217591-2F42-49CF-8421-972B227BA666}" type="presParOf" srcId="{3C5CE9C2-4EE8-418B-BB8A-64D81281983A}" destId="{F4FC81A5-950C-4542-8276-15DE996C364B}" srcOrd="1" destOrd="0" presId="urn:microsoft.com/office/officeart/2018/2/layout/IconVerticalSolidList"/>
    <dgm:cxn modelId="{772E9A89-52BF-4D17-97EC-A122479DE28E}" type="presParOf" srcId="{3C5CE9C2-4EE8-418B-BB8A-64D81281983A}" destId="{06202270-C71A-40B6-A6EF-BF8E498606F8}" srcOrd="2" destOrd="0" presId="urn:microsoft.com/office/officeart/2018/2/layout/IconVerticalSolidList"/>
    <dgm:cxn modelId="{19D975D2-DFAC-43B3-99AA-2B1600C85BD4}" type="presParOf" srcId="{06202270-C71A-40B6-A6EF-BF8E498606F8}" destId="{31296AB7-50D8-4D81-89B2-70A9CF03BF7C}" srcOrd="0" destOrd="0" presId="urn:microsoft.com/office/officeart/2018/2/layout/IconVerticalSolidList"/>
    <dgm:cxn modelId="{80FE47F8-941D-4E73-93B9-988F4765E567}" type="presParOf" srcId="{06202270-C71A-40B6-A6EF-BF8E498606F8}" destId="{BE9794DB-81BC-4339-9FF4-33A74E5A2286}" srcOrd="1" destOrd="0" presId="urn:microsoft.com/office/officeart/2018/2/layout/IconVerticalSolidList"/>
    <dgm:cxn modelId="{1A86988D-374E-44FF-B99A-F6D795362534}" type="presParOf" srcId="{06202270-C71A-40B6-A6EF-BF8E498606F8}" destId="{86DDC286-15DA-47B6-B21C-35E46691D47F}" srcOrd="2" destOrd="0" presId="urn:microsoft.com/office/officeart/2018/2/layout/IconVerticalSolidList"/>
    <dgm:cxn modelId="{A56B0A01-5AE8-45E8-8DE3-DC337A5F48C7}" type="presParOf" srcId="{06202270-C71A-40B6-A6EF-BF8E498606F8}" destId="{FA539B3C-6904-4F36-AC16-A9DBC8B14BFA}" srcOrd="3" destOrd="0" presId="urn:microsoft.com/office/officeart/2018/2/layout/IconVerticalSolidList"/>
    <dgm:cxn modelId="{275588A0-BAD0-468E-BE4C-BCC0FBD0FAE9}" type="presParOf" srcId="{3C5CE9C2-4EE8-418B-BB8A-64D81281983A}" destId="{DDE6AD2C-38A3-43B5-BFE3-575F0D424F35}" srcOrd="3" destOrd="0" presId="urn:microsoft.com/office/officeart/2018/2/layout/IconVerticalSolidList"/>
    <dgm:cxn modelId="{6D414226-575B-4EDE-ACBE-22C68557C87C}" type="presParOf" srcId="{3C5CE9C2-4EE8-418B-BB8A-64D81281983A}" destId="{DFA52A15-7148-41DE-B28F-DB88F5857368}" srcOrd="4" destOrd="0" presId="urn:microsoft.com/office/officeart/2018/2/layout/IconVerticalSolidList"/>
    <dgm:cxn modelId="{0BEFD7BE-B385-4538-B7FE-CA5414F0140B}" type="presParOf" srcId="{DFA52A15-7148-41DE-B28F-DB88F5857368}" destId="{B5CE3001-7561-42A2-9034-1F99099D8BCF}" srcOrd="0" destOrd="0" presId="urn:microsoft.com/office/officeart/2018/2/layout/IconVerticalSolidList"/>
    <dgm:cxn modelId="{EC2C1DFB-57EF-49C4-9FC7-D306496A3F80}" type="presParOf" srcId="{DFA52A15-7148-41DE-B28F-DB88F5857368}" destId="{FE60CD01-7ED3-4AA3-B482-4213CA68B230}" srcOrd="1" destOrd="0" presId="urn:microsoft.com/office/officeart/2018/2/layout/IconVerticalSolidList"/>
    <dgm:cxn modelId="{49A0B78D-EF6B-424A-96D8-56C3C46DFCC9}" type="presParOf" srcId="{DFA52A15-7148-41DE-B28F-DB88F5857368}" destId="{4105B4EF-8112-4EA0-B190-A3EE2FF9783D}" srcOrd="2" destOrd="0" presId="urn:microsoft.com/office/officeart/2018/2/layout/IconVerticalSolidList"/>
    <dgm:cxn modelId="{E64AFB01-09C8-4EDB-B781-8FAB1C5FC017}" type="presParOf" srcId="{DFA52A15-7148-41DE-B28F-DB88F5857368}" destId="{F5B320CF-E883-40A5-9F75-D7B90136C2BA}" srcOrd="3" destOrd="0" presId="urn:microsoft.com/office/officeart/2018/2/layout/IconVerticalSolidList"/>
    <dgm:cxn modelId="{A3CB38A4-8B02-4009-B6EF-2805FD931985}" type="presParOf" srcId="{3C5CE9C2-4EE8-418B-BB8A-64D81281983A}" destId="{ACF46770-7CCE-4838-9C37-FE76D4F56964}" srcOrd="5" destOrd="0" presId="urn:microsoft.com/office/officeart/2018/2/layout/IconVerticalSolidList"/>
    <dgm:cxn modelId="{21268566-E79A-4425-8BE6-53560DAD727F}" type="presParOf" srcId="{3C5CE9C2-4EE8-418B-BB8A-64D81281983A}" destId="{A2213096-6040-49DB-A594-C7FC9B4E014B}" srcOrd="6" destOrd="0" presId="urn:microsoft.com/office/officeart/2018/2/layout/IconVerticalSolidList"/>
    <dgm:cxn modelId="{BA02C149-41CF-4C18-B599-B54DE860A998}" type="presParOf" srcId="{A2213096-6040-49DB-A594-C7FC9B4E014B}" destId="{7D6A2D9B-1D43-4155-BDA4-F5BCC2B99248}" srcOrd="0" destOrd="0" presId="urn:microsoft.com/office/officeart/2018/2/layout/IconVerticalSolidList"/>
    <dgm:cxn modelId="{C62DA662-0257-4E13-A8A4-4E50FFF1E452}" type="presParOf" srcId="{A2213096-6040-49DB-A594-C7FC9B4E014B}" destId="{9C7E8562-4A21-4AF5-8C59-DEABEE961AB7}" srcOrd="1" destOrd="0" presId="urn:microsoft.com/office/officeart/2018/2/layout/IconVerticalSolidList"/>
    <dgm:cxn modelId="{BAE313E9-EA75-494F-AB24-0296CE97B4A0}" type="presParOf" srcId="{A2213096-6040-49DB-A594-C7FC9B4E014B}" destId="{A76FDE4A-7533-4E1B-A89F-EAD9DF42CAC3}" srcOrd="2" destOrd="0" presId="urn:microsoft.com/office/officeart/2018/2/layout/IconVerticalSolidList"/>
    <dgm:cxn modelId="{F67359AE-EF19-4F33-AE16-8CA71485095F}" type="presParOf" srcId="{A2213096-6040-49DB-A594-C7FC9B4E014B}" destId="{1E4E403B-DD50-410E-B9A3-ECD05B9C86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E0E72-3BDB-4F0F-A7BE-5E576DD5335D}">
      <dsp:nvSpPr>
        <dsp:cNvPr id="0" name=""/>
        <dsp:cNvSpPr/>
      </dsp:nvSpPr>
      <dsp:spPr>
        <a:xfrm>
          <a:off x="2750933" y="1476"/>
          <a:ext cx="3094800" cy="85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is the Reverse for Purchase Product</a:t>
          </a:r>
        </a:p>
      </dsp:txBody>
      <dsp:txXfrm>
        <a:off x="2792909" y="43452"/>
        <a:ext cx="3010848" cy="775930"/>
      </dsp:txXfrm>
    </dsp:sp>
    <dsp:sp modelId="{821541AF-E99B-4CF0-92D1-EC3D29F8B390}">
      <dsp:nvSpPr>
        <dsp:cNvPr id="0" name=""/>
        <dsp:cNvSpPr/>
      </dsp:nvSpPr>
      <dsp:spPr>
        <a:xfrm>
          <a:off x="2750933" y="904353"/>
          <a:ext cx="3094800" cy="85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Reverse for Purchase – Real Life Examples</a:t>
          </a:r>
        </a:p>
      </dsp:txBody>
      <dsp:txXfrm>
        <a:off x="2792909" y="946329"/>
        <a:ext cx="3010848" cy="775930"/>
      </dsp:txXfrm>
    </dsp:sp>
    <dsp:sp modelId="{10D98EC0-DA2C-4BDA-826E-DECCA30F84E6}">
      <dsp:nvSpPr>
        <dsp:cNvPr id="0" name=""/>
        <dsp:cNvSpPr/>
      </dsp:nvSpPr>
      <dsp:spPr>
        <a:xfrm>
          <a:off x="2750933" y="1807229"/>
          <a:ext cx="3094800" cy="85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does the Reverse for Purchase Work</a:t>
          </a:r>
        </a:p>
      </dsp:txBody>
      <dsp:txXfrm>
        <a:off x="2792909" y="1849205"/>
        <a:ext cx="3010848" cy="775930"/>
      </dsp:txXfrm>
    </dsp:sp>
    <dsp:sp modelId="{A980AF5D-6019-489B-81F9-D0D0B523EF72}">
      <dsp:nvSpPr>
        <dsp:cNvPr id="0" name=""/>
        <dsp:cNvSpPr/>
      </dsp:nvSpPr>
      <dsp:spPr>
        <a:xfrm>
          <a:off x="2750933" y="2710106"/>
          <a:ext cx="3094800" cy="85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Benefits of Reverse for Purchase for Realtors</a:t>
          </a:r>
        </a:p>
      </dsp:txBody>
      <dsp:txXfrm>
        <a:off x="2792909" y="2752082"/>
        <a:ext cx="3010848" cy="775930"/>
      </dsp:txXfrm>
    </dsp:sp>
    <dsp:sp modelId="{0DABE86E-07BB-4D01-8933-0E463F653F46}">
      <dsp:nvSpPr>
        <dsp:cNvPr id="0" name=""/>
        <dsp:cNvSpPr/>
      </dsp:nvSpPr>
      <dsp:spPr>
        <a:xfrm>
          <a:off x="2750933" y="3612982"/>
          <a:ext cx="3094800" cy="85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Benefits of Reverse for Purchase for Borrowers</a:t>
          </a:r>
        </a:p>
      </dsp:txBody>
      <dsp:txXfrm>
        <a:off x="2792909" y="3654958"/>
        <a:ext cx="3010848" cy="775930"/>
      </dsp:txXfrm>
    </dsp:sp>
    <dsp:sp modelId="{5115065E-D4FF-4D87-B7D8-2BA4654EACBD}">
      <dsp:nvSpPr>
        <dsp:cNvPr id="0" name=""/>
        <dsp:cNvSpPr/>
      </dsp:nvSpPr>
      <dsp:spPr>
        <a:xfrm>
          <a:off x="2750933" y="4515858"/>
          <a:ext cx="3094800" cy="8598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Who is a Candidate</a:t>
          </a:r>
        </a:p>
      </dsp:txBody>
      <dsp:txXfrm>
        <a:off x="2792909" y="4557834"/>
        <a:ext cx="3010848" cy="77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96984-678C-4AD9-9707-9366E6DE749A}">
      <dsp:nvSpPr>
        <dsp:cNvPr id="0" name=""/>
        <dsp:cNvSpPr/>
      </dsp:nvSpPr>
      <dsp:spPr>
        <a:xfrm>
          <a:off x="0" y="56993"/>
          <a:ext cx="9618133" cy="80962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55A0D-3DD7-43EC-80C5-9C7F2F32D648}">
      <dsp:nvSpPr>
        <dsp:cNvPr id="0" name=""/>
        <dsp:cNvSpPr/>
      </dsp:nvSpPr>
      <dsp:spPr>
        <a:xfrm>
          <a:off x="244912" y="185862"/>
          <a:ext cx="445730" cy="4452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764E-6551-465C-ADF5-FE147D5C9342}">
      <dsp:nvSpPr>
        <dsp:cNvPr id="0" name=""/>
        <dsp:cNvSpPr/>
      </dsp:nvSpPr>
      <dsp:spPr>
        <a:xfrm>
          <a:off x="935555" y="3696"/>
          <a:ext cx="8654240" cy="86022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</a:t>
          </a:r>
          <a:r>
            <a:rPr lang="en-US" sz="1800" kern="1200" dirty="0" err="1"/>
            <a:t>SimpleReverse</a:t>
          </a:r>
          <a:r>
            <a:rPr lang="en-US" sz="1800" kern="1200" dirty="0"/>
            <a:t> Purchase Product is the home purchase component of HUD’s HECM reverse mortgage loan program</a:t>
          </a:r>
        </a:p>
      </dsp:txBody>
      <dsp:txXfrm>
        <a:off x="935555" y="3696"/>
        <a:ext cx="8654240" cy="860229"/>
      </dsp:txXfrm>
    </dsp:sp>
    <dsp:sp modelId="{902174F8-6D7C-462D-9A16-A64A5A3513FF}">
      <dsp:nvSpPr>
        <dsp:cNvPr id="0" name=""/>
        <dsp:cNvSpPr/>
      </dsp:nvSpPr>
      <dsp:spPr>
        <a:xfrm>
          <a:off x="0" y="1120549"/>
          <a:ext cx="9618133" cy="80962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F959-FA7F-4A4E-B21F-02F922E15A1B}">
      <dsp:nvSpPr>
        <dsp:cNvPr id="0" name=""/>
        <dsp:cNvSpPr/>
      </dsp:nvSpPr>
      <dsp:spPr>
        <a:xfrm>
          <a:off x="244912" y="1261149"/>
          <a:ext cx="445730" cy="4452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D36FF-4CFC-45A5-B79A-EF57F62CCBB9}">
      <dsp:nvSpPr>
        <dsp:cNvPr id="0" name=""/>
        <dsp:cNvSpPr/>
      </dsp:nvSpPr>
      <dsp:spPr>
        <a:xfrm>
          <a:off x="935555" y="1078982"/>
          <a:ext cx="8654240" cy="86022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HECM (Home Equity Conversion Mortgage) aka “Reverse Mortgage” is a government insured loan (FHA) for homebuyer’s that are 62+ </a:t>
          </a:r>
        </a:p>
      </dsp:txBody>
      <dsp:txXfrm>
        <a:off x="935555" y="1078982"/>
        <a:ext cx="8654240" cy="860229"/>
      </dsp:txXfrm>
    </dsp:sp>
    <dsp:sp modelId="{88BC56A5-76F0-48E0-A6BD-738B080C4CDC}">
      <dsp:nvSpPr>
        <dsp:cNvPr id="0" name=""/>
        <dsp:cNvSpPr/>
      </dsp:nvSpPr>
      <dsp:spPr>
        <a:xfrm>
          <a:off x="0" y="2154269"/>
          <a:ext cx="9618133" cy="80962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7771F-5DE2-4DC4-810B-F24A9ACCFCBE}">
      <dsp:nvSpPr>
        <dsp:cNvPr id="0" name=""/>
        <dsp:cNvSpPr/>
      </dsp:nvSpPr>
      <dsp:spPr>
        <a:xfrm>
          <a:off x="244912" y="2336435"/>
          <a:ext cx="445730" cy="4452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1856B-C04F-46CD-B9F2-36DE16CA530A}">
      <dsp:nvSpPr>
        <dsp:cNvPr id="0" name=""/>
        <dsp:cNvSpPr/>
      </dsp:nvSpPr>
      <dsp:spPr>
        <a:xfrm>
          <a:off x="935555" y="2154269"/>
          <a:ext cx="8654240" cy="86022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Reverse for Purchase program allows borrowers age 62+ to PURCHASE their next/new home; rather than waiting to buy, paying all cash or using a traditional mortgage</a:t>
          </a:r>
        </a:p>
      </dsp:txBody>
      <dsp:txXfrm>
        <a:off x="935555" y="2154269"/>
        <a:ext cx="8654240" cy="860229"/>
      </dsp:txXfrm>
    </dsp:sp>
    <dsp:sp modelId="{34F4E674-4393-400E-B162-C6FAC14CB22D}">
      <dsp:nvSpPr>
        <dsp:cNvPr id="0" name=""/>
        <dsp:cNvSpPr/>
      </dsp:nvSpPr>
      <dsp:spPr>
        <a:xfrm>
          <a:off x="0" y="3229556"/>
          <a:ext cx="9618133" cy="80962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391F5-E65B-4FFF-ABF0-C253C3336921}">
      <dsp:nvSpPr>
        <dsp:cNvPr id="0" name=""/>
        <dsp:cNvSpPr/>
      </dsp:nvSpPr>
      <dsp:spPr>
        <a:xfrm>
          <a:off x="244912" y="3411722"/>
          <a:ext cx="445730" cy="4452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ECC63-105F-4AF7-AD13-567EFD0B01D9}">
      <dsp:nvSpPr>
        <dsp:cNvPr id="0" name=""/>
        <dsp:cNvSpPr/>
      </dsp:nvSpPr>
      <dsp:spPr>
        <a:xfrm>
          <a:off x="935555" y="3229556"/>
          <a:ext cx="8654240" cy="86022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41" tIns="91041" rIns="91041" bIns="9104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Reverse for Purchase program is a payment optional loan! No required monthly principal &amp; interest payment during the life of the loan as long as loan program requirements are met*</a:t>
          </a:r>
        </a:p>
      </dsp:txBody>
      <dsp:txXfrm>
        <a:off x="935555" y="3229556"/>
        <a:ext cx="8654240" cy="860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6B658-F7AA-461A-BC9F-5BF9A86BF8CA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FEC17-B926-4761-B8EC-45EA9CA597AD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97B2D-FCD0-423F-8756-C430E009A6FA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/>
            <a:t>No minimum credit score </a:t>
          </a:r>
          <a:r>
            <a:rPr lang="en-US" sz="2100" kern="1200"/>
            <a:t>requirement &amp; minimal income requirements</a:t>
          </a:r>
        </a:p>
      </dsp:txBody>
      <dsp:txXfrm>
        <a:off x="994536" y="1698"/>
        <a:ext cx="8623596" cy="861070"/>
      </dsp:txXfrm>
    </dsp:sp>
    <dsp:sp modelId="{31296AB7-50D8-4D81-89B2-70A9CF03BF7C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794DB-81BC-4339-9FF4-33A74E5A2286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39B3C-6904-4F36-AC16-A9DBC8B14BFA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“Payment optional loan” meaning NO required Property &amp; Insurance mortgage payments for the duration of their time in the property. </a:t>
          </a:r>
        </a:p>
      </dsp:txBody>
      <dsp:txXfrm>
        <a:off x="994536" y="1078036"/>
        <a:ext cx="8623596" cy="861070"/>
      </dsp:txXfrm>
    </dsp:sp>
    <dsp:sp modelId="{B5CE3001-7561-42A2-9034-1F99099D8BCF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0CD01-7ED3-4AA3-B482-4213CA68B230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320CF-E883-40A5-9F75-D7B90136C2BA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Only requirement is to live in the home as a primary residence and maintain the payment of property taxes and homeowner’s insurance.</a:t>
          </a:r>
        </a:p>
      </dsp:txBody>
      <dsp:txXfrm>
        <a:off x="994536" y="2154374"/>
        <a:ext cx="8623596" cy="861070"/>
      </dsp:txXfrm>
    </dsp:sp>
    <dsp:sp modelId="{7D6A2D9B-1D43-4155-BDA4-F5BCC2B99248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E8562-4A21-4AF5-8C59-DEABEE961AB7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403B-DD50-410E-B9A3-ECD05B9C860A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Liquidity: Extra cash reserves still in the bank for “when life happens”</a:t>
          </a:r>
        </a:p>
      </dsp:txBody>
      <dsp:txXfrm>
        <a:off x="994536" y="3230712"/>
        <a:ext cx="8623596" cy="86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3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153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1009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7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3868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610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5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1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0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4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0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1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03BD-004E-48FB-9C96-739CAD3DF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753" y="2324879"/>
            <a:ext cx="8825658" cy="1331257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Simple Reverse Purchase Product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7BBAC-D8D8-4ED1-A2C7-314016D5B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654193"/>
            <a:ext cx="8825658" cy="98460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Presented by: {Name}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 Phone: {Phone}</a:t>
            </a:r>
          </a:p>
          <a:p>
            <a:pPr algn="ctr"/>
            <a:r>
              <a:rPr lang="en-US" dirty="0"/>
              <a:t>{Email}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6D77C-96A5-5776-AEC8-0ABA3CE1B53A}"/>
              </a:ext>
            </a:extLst>
          </p:cNvPr>
          <p:cNvSpPr txBox="1"/>
          <p:nvPr/>
        </p:nvSpPr>
        <p:spPr>
          <a:xfrm>
            <a:off x="1501254" y="368490"/>
            <a:ext cx="802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{Insert company logo here}</a:t>
            </a:r>
          </a:p>
        </p:txBody>
      </p:sp>
    </p:spTree>
    <p:extLst>
      <p:ext uri="{BB962C8B-B14F-4D97-AF65-F5344CB8AC3E}">
        <p14:creationId xmlns:p14="http://schemas.microsoft.com/office/powerpoint/2010/main" val="11234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2027C-E2E6-4047-B3DA-29B245FB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Benefits of Reverse for Purchase for the borrower?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21E4C3-7FF1-4096-1E03-784298D27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48210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35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FA60-5452-4FC4-943F-4AA10966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Who’s a candidate?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B45C-4F3C-479D-96D6-DDE11059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4087811"/>
          </a:xfrm>
        </p:spPr>
        <p:txBody>
          <a:bodyPr>
            <a:normAutofit/>
          </a:bodyPr>
          <a:lstStyle/>
          <a:p>
            <a:r>
              <a:rPr lang="en-US" dirty="0"/>
              <a:t>Homebuyers, age 62+ that are looking to:</a:t>
            </a:r>
          </a:p>
          <a:p>
            <a:pPr lvl="1"/>
            <a:r>
              <a:rPr lang="en-US" sz="1700" dirty="0"/>
              <a:t>Right-size to a smaller home or lower maintenance home</a:t>
            </a:r>
          </a:p>
          <a:p>
            <a:pPr lvl="1"/>
            <a:r>
              <a:rPr lang="en-US" sz="1700" dirty="0"/>
              <a:t>Buy a home closer to family or friends</a:t>
            </a:r>
          </a:p>
          <a:p>
            <a:pPr lvl="1"/>
            <a:r>
              <a:rPr lang="en-US" sz="1700" dirty="0"/>
              <a:t>Lower their cost of living in retirement by eliminating monthly mortgage payments</a:t>
            </a:r>
          </a:p>
          <a:p>
            <a:pPr lvl="1"/>
            <a:r>
              <a:rPr lang="en-US" sz="1700" dirty="0"/>
              <a:t>Enjoy care-free living in a 55+ senior housing community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midsection of a person holding a miniature house">
            <a:extLst>
              <a:ext uri="{FF2B5EF4-FFF2-40B4-BE49-F238E27FC236}">
                <a16:creationId xmlns:a16="http://schemas.microsoft.com/office/drawing/2014/main" id="{A0F95CB4-EF8D-903B-8BE9-BA691AA7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5" r="24384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824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B87B3868-EC12-B166-3BF1-8884FD8C5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r="31231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712FF-7867-4BA4-C789-C7E49261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i="1"/>
              <a:t>Any Questions???</a:t>
            </a:r>
          </a:p>
        </p:txBody>
      </p:sp>
    </p:spTree>
    <p:extLst>
      <p:ext uri="{BB962C8B-B14F-4D97-AF65-F5344CB8AC3E}">
        <p14:creationId xmlns:p14="http://schemas.microsoft.com/office/powerpoint/2010/main" val="1420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9CD1-D092-4DCC-81FD-266D2A7D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73C8-0427-4E68-B1E4-D33D8499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{name}</a:t>
            </a:r>
          </a:p>
          <a:p>
            <a:pPr marL="0" indent="0" algn="ctr">
              <a:buNone/>
            </a:pPr>
            <a:r>
              <a:rPr lang="en-US" sz="2400" b="1" dirty="0"/>
              <a:t>{NMLS #}</a:t>
            </a:r>
          </a:p>
          <a:p>
            <a:pPr marL="0" indent="0" algn="ctr">
              <a:buNone/>
            </a:pPr>
            <a:r>
              <a:rPr lang="en-US" sz="2400" dirty="0"/>
              <a:t>{title}</a:t>
            </a:r>
          </a:p>
          <a:p>
            <a:pPr marL="0" indent="0" algn="ctr">
              <a:buNone/>
            </a:pPr>
            <a:r>
              <a:rPr lang="en-US" sz="2400" b="1" dirty="0"/>
              <a:t>{company name}</a:t>
            </a:r>
          </a:p>
          <a:p>
            <a:pPr marL="0" indent="0" algn="ctr">
              <a:buNone/>
            </a:pPr>
            <a:r>
              <a:rPr lang="en-US" sz="2400" b="1" dirty="0"/>
              <a:t>P</a:t>
            </a:r>
            <a:r>
              <a:rPr lang="en-US" sz="2400" dirty="0"/>
              <a:t>hone:  {phone}</a:t>
            </a:r>
          </a:p>
          <a:p>
            <a:pPr marL="0" indent="0" algn="ctr">
              <a:buNone/>
            </a:pPr>
            <a:r>
              <a:rPr lang="en-US" sz="2400" b="1" dirty="0"/>
              <a:t>Email:  {email}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C2EA4-8178-1EAD-FED1-DF258B725DCD}"/>
              </a:ext>
            </a:extLst>
          </p:cNvPr>
          <p:cNvSpPr txBox="1"/>
          <p:nvPr/>
        </p:nvSpPr>
        <p:spPr>
          <a:xfrm>
            <a:off x="1665027" y="5449983"/>
            <a:ext cx="85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{Insert company logo here}</a:t>
            </a:r>
          </a:p>
          <a:p>
            <a:pPr algn="ctr"/>
            <a:r>
              <a:rPr lang="en-US" dirty="0"/>
              <a:t>{any required disclosure info}</a:t>
            </a:r>
          </a:p>
        </p:txBody>
      </p:sp>
    </p:spTree>
    <p:extLst>
      <p:ext uri="{BB962C8B-B14F-4D97-AF65-F5344CB8AC3E}">
        <p14:creationId xmlns:p14="http://schemas.microsoft.com/office/powerpoint/2010/main" val="415625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EF0D-20D9-58C9-109C-71B82254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55B81F2-7CB5-1BF7-D07C-773CE1E83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191342"/>
              </p:ext>
            </p:extLst>
          </p:nvPr>
        </p:nvGraphicFramePr>
        <p:xfrm>
          <a:off x="677334" y="1296538"/>
          <a:ext cx="8596668" cy="53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75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578A4-0EEB-4391-8C78-06433174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is the Reverse Purchase Product?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F615E3-9DB1-8B02-A3F8-58A4058EB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453359"/>
              </p:ext>
            </p:extLst>
          </p:nvPr>
        </p:nvGraphicFramePr>
        <p:xfrm>
          <a:off x="1286933" y="1966459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0498795-34AB-EF17-C9D2-4A9B30D3545B}"/>
              </a:ext>
            </a:extLst>
          </p:cNvPr>
          <p:cNvSpPr txBox="1"/>
          <p:nvPr/>
        </p:nvSpPr>
        <p:spPr>
          <a:xfrm>
            <a:off x="5390866" y="6437392"/>
            <a:ext cx="870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*Must continue to pay taxes, insurance &amp; live in the home as primary residence!</a:t>
            </a:r>
          </a:p>
        </p:txBody>
      </p:sp>
    </p:spTree>
    <p:extLst>
      <p:ext uri="{BB962C8B-B14F-4D97-AF65-F5344CB8AC3E}">
        <p14:creationId xmlns:p14="http://schemas.microsoft.com/office/powerpoint/2010/main" val="123446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E6D5-40B9-4EDF-133B-B5C4F131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Reverse for Purchase – Real Life Example:</a:t>
            </a:r>
          </a:p>
        </p:txBody>
      </p:sp>
      <p:pic>
        <p:nvPicPr>
          <p:cNvPr id="5" name="Picture 4" descr="Houses in a village">
            <a:extLst>
              <a:ext uri="{FF2B5EF4-FFF2-40B4-BE49-F238E27FC236}">
                <a16:creationId xmlns:a16="http://schemas.microsoft.com/office/drawing/2014/main" id="{00CF0582-7629-E4C8-7B2E-E790B2A72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24" r="36018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1EE9-3326-5E38-0D77-E7F2B5F2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1" y="1930401"/>
            <a:ext cx="7058713" cy="492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Bob &amp; Kelly, both age 70, are looking to move closer to their grandkids in a single story home with less upkeep.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They will be selling the large home they raised their family in and will net $300,000 from the sale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Retired and on fixed income, they don’t want a new mortgage, so they are looking to pay all cash for a $300,000 home or less</a:t>
            </a:r>
          </a:p>
          <a:p>
            <a:pPr lvl="1">
              <a:lnSpc>
                <a:spcPct val="90000"/>
              </a:lnSpc>
            </a:pPr>
            <a:r>
              <a:rPr lang="en-US" sz="1500" b="1" u="sng" dirty="0"/>
              <a:t>Their options:</a:t>
            </a:r>
          </a:p>
          <a:p>
            <a:pPr lvl="2">
              <a:lnSpc>
                <a:spcPct val="90000"/>
              </a:lnSpc>
            </a:pPr>
            <a:r>
              <a:rPr lang="en-US" sz="1500" b="1" dirty="0"/>
              <a:t>Find a Home for $300,000 or less: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Pay All Cash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Use a Reverse Mortgage to preserve some cash</a:t>
            </a:r>
          </a:p>
          <a:p>
            <a:pPr lvl="2">
              <a:lnSpc>
                <a:spcPct val="90000"/>
              </a:lnSpc>
            </a:pPr>
            <a:r>
              <a:rPr lang="en-US" sz="1500" b="1" dirty="0"/>
              <a:t>Can’t find a home for $300,000 or less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Take out a traditional mortgage with a regular monthly payment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Use a reverse mortgage to increase purchasing power to buy a new home</a:t>
            </a:r>
          </a:p>
        </p:txBody>
      </p:sp>
    </p:spTree>
    <p:extLst>
      <p:ext uri="{BB962C8B-B14F-4D97-AF65-F5344CB8AC3E}">
        <p14:creationId xmlns:p14="http://schemas.microsoft.com/office/powerpoint/2010/main" val="390208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6E5E-B07B-BF7C-DEC9-791A722D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for Purchase – Real Life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F59D-121C-1EE5-1DA5-CC967A9C0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1280"/>
          </a:xfrm>
        </p:spPr>
        <p:txBody>
          <a:bodyPr/>
          <a:lstStyle/>
          <a:p>
            <a:r>
              <a:rPr lang="en-US" u="sng" dirty="0"/>
              <a:t>Find a home they like for $300,000:</a:t>
            </a:r>
          </a:p>
          <a:p>
            <a:pPr lvl="1"/>
            <a:r>
              <a:rPr lang="en-US" b="1" dirty="0"/>
              <a:t>Option 1: Use all of the $300,000 from the sale of previous home </a:t>
            </a:r>
          </a:p>
          <a:p>
            <a:pPr lvl="1"/>
            <a:r>
              <a:rPr lang="en-US" b="1" dirty="0"/>
              <a:t>Option 2: Preserve Some Cash with a Reverse for Purchase:</a:t>
            </a:r>
          </a:p>
          <a:p>
            <a:pPr lvl="2"/>
            <a:r>
              <a:rPr lang="en-US" dirty="0"/>
              <a:t>Combine $115,000 from a reverse mortgage with $185,000 cash from the sale of home</a:t>
            </a:r>
          </a:p>
          <a:p>
            <a:pPr lvl="2"/>
            <a:r>
              <a:rPr lang="en-US" dirty="0"/>
              <a:t>Benefit to borrower:</a:t>
            </a:r>
          </a:p>
          <a:p>
            <a:pPr lvl="3"/>
            <a:r>
              <a:rPr lang="en-US" sz="1400" dirty="0"/>
              <a:t>Still purchase the home with NO mortgage payment, just pay taxes and insurance</a:t>
            </a:r>
          </a:p>
          <a:p>
            <a:pPr lvl="3"/>
            <a:r>
              <a:rPr lang="en-US" sz="1400" dirty="0"/>
              <a:t>BUT NOW, have $115,000 cash in the bank to use in retirement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*Used the reverse mortgage to Preserve Cash of $115,000 for use in retirement AND still bought the home with NO required monthly mortgage payment</a:t>
            </a: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6E5E-B07B-BF7C-DEC9-791A722D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for Purchase – Real Life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CF59D-121C-1EE5-1DA5-CC967A9C0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4581405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Can’t find a home they like for $300,000:</a:t>
            </a:r>
          </a:p>
          <a:p>
            <a:pPr lvl="1"/>
            <a:r>
              <a:rPr lang="en-US" b="1" dirty="0"/>
              <a:t>Option 1: Purchase a home they don’t really want or like (settle for something less!) </a:t>
            </a:r>
          </a:p>
          <a:p>
            <a:pPr lvl="1"/>
            <a:r>
              <a:rPr lang="en-US" b="1" dirty="0"/>
              <a:t>Option 2: Apply for a traditional loan and take on a new monthly mortgage payment (not what they want to do in retirement!)</a:t>
            </a:r>
          </a:p>
          <a:p>
            <a:pPr lvl="1"/>
            <a:r>
              <a:rPr lang="en-US" b="1" dirty="0"/>
              <a:t>Option 3: Use a Reverse Mortgage to increase their Purchasing Power</a:t>
            </a:r>
          </a:p>
          <a:p>
            <a:pPr lvl="2"/>
            <a:r>
              <a:rPr lang="en-US" sz="1500" dirty="0"/>
              <a:t>Combine $200,000 from a reverse mortgage with $300,000 cash from the sale of home to purchase a home up to $500,000 in value</a:t>
            </a:r>
          </a:p>
          <a:p>
            <a:pPr lvl="2"/>
            <a:r>
              <a:rPr lang="en-US" sz="1500" dirty="0"/>
              <a:t>Benefit to borrower:</a:t>
            </a:r>
          </a:p>
          <a:p>
            <a:pPr lvl="3"/>
            <a:r>
              <a:rPr lang="en-US" sz="1500" dirty="0"/>
              <a:t>Still purchase the home with NO mortgage payment, just pay taxes and insurance (like you always would)</a:t>
            </a:r>
          </a:p>
          <a:p>
            <a:pPr lvl="3"/>
            <a:r>
              <a:rPr lang="en-US" sz="1500" dirty="0"/>
              <a:t>BUT NOW, use the reverse mortgage to increase their purchasing power and buy MORE HOME than they could afford with just cash!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*Used the reverse mortgage to INCREASE PURCHASING POWER and BUY MORE HOME than they could afford with just their cash AND still have NO required monthly mortgage payment</a:t>
            </a: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0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B27B-3B43-418F-B660-DD592572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How does the Reverse for Purchase work?</a:t>
            </a:r>
          </a:p>
        </p:txBody>
      </p:sp>
      <p:pic>
        <p:nvPicPr>
          <p:cNvPr id="6" name="Picture 5" descr="Antique cash register keys">
            <a:extLst>
              <a:ext uri="{FF2B5EF4-FFF2-40B4-BE49-F238E27FC236}">
                <a16:creationId xmlns:a16="http://schemas.microsoft.com/office/drawing/2014/main" id="{FA7A980E-5EBF-EBDE-8070-9853E605D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098" r="38461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E4C9-5123-4318-8667-076C300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055" y="1930400"/>
            <a:ext cx="7583651" cy="49275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All borrowers must be age 62 or older</a:t>
            </a:r>
          </a:p>
          <a:p>
            <a:pPr>
              <a:lnSpc>
                <a:spcPct val="90000"/>
              </a:lnSpc>
            </a:pPr>
            <a:r>
              <a:rPr lang="en-US" sz="1600" b="1" i="1" dirty="0"/>
              <a:t>Reverse mortgage is just a loan</a:t>
            </a:r>
            <a:r>
              <a:rPr lang="en-US" sz="1600" b="1" dirty="0"/>
              <a:t>! Borrower has full ownership of the property (borrower stays on deed). Reverse mortgage is a 1</a:t>
            </a:r>
            <a:r>
              <a:rPr lang="en-US" sz="1600" b="1" baseline="30000" dirty="0"/>
              <a:t>st</a:t>
            </a:r>
            <a:r>
              <a:rPr lang="en-US" sz="1600" b="1" dirty="0"/>
              <a:t> lien loan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Benefit amount based on Age, Home Value &amp; Current Interest Rates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No minimum credit score, but must have sufficient income to pay Taxes &amp; Insurance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Must pay Property Taxes, Homeowners Insurance &amp; Maintain the Home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Loan becomes due and payable upon maturity event: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Sale of the Home, Last Borrower Passes Away or Last Borrower Permanently Leaves the Home (12 consecutive months of non-residence)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There are protections for under age 62 spouses (Non-Borrowing Spouses)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All Borrowers are required to go through mandatory FHA Counseling Session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Reverse mortgage is a Non-Recourse loan (house is only asset that can be used to pay off debt)!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280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B27B-3B43-418F-B660-DD592572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How does the Reverse for Purchase work, </a:t>
            </a:r>
            <a:r>
              <a:rPr lang="en-US" dirty="0" err="1"/>
              <a:t>cont</a:t>
            </a:r>
            <a:r>
              <a:rPr lang="en-US" dirty="0"/>
              <a:t>…?</a:t>
            </a:r>
          </a:p>
        </p:txBody>
      </p:sp>
      <p:pic>
        <p:nvPicPr>
          <p:cNvPr id="11" name="Picture 10" descr="Antique cash register keys">
            <a:extLst>
              <a:ext uri="{FF2B5EF4-FFF2-40B4-BE49-F238E27FC236}">
                <a16:creationId xmlns:a16="http://schemas.microsoft.com/office/drawing/2014/main" id="{AC2DF161-3C18-7905-20BD-D30B4DD3D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5098" r="38461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E4C9-5123-4318-8667-076C300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1930400"/>
            <a:ext cx="6487955" cy="46974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/>
              <a:t>Eligibility &amp; Underwriting Questions: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This is an FHA loan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u="sng" dirty="0"/>
              <a:t>Property Types:</a:t>
            </a:r>
            <a:r>
              <a:rPr lang="en-US" sz="1700" dirty="0"/>
              <a:t>  SFR, Multi-Unit (2-4 units), Townhome, FHA Condo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Gift Funds can be used for the downpayment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NO minimum credit score or income requirements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Credit is reviewed for willingness to repay &amp; income must pass residual income requirements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Tax &amp; Insurance escrows not required, but may be mandated based on credit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Homes can be purchased using a Trust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Standard FHA Purchase Contract required (FHA Amendatory Clause &amp; Real Estate Cert)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b="1" i="1" dirty="0"/>
              <a:t>Seller/Builder Concessions </a:t>
            </a:r>
            <a:r>
              <a:rPr lang="en-US" sz="1700" b="1" i="1" u="sng" dirty="0"/>
              <a:t>ARE permitted</a:t>
            </a:r>
            <a:r>
              <a:rPr lang="en-US" sz="1700" b="1" i="1" dirty="0"/>
              <a:t> up to 6% of the sales price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6939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idsection of a person holding a miniature house">
            <a:extLst>
              <a:ext uri="{FF2B5EF4-FFF2-40B4-BE49-F238E27FC236}">
                <a16:creationId xmlns:a16="http://schemas.microsoft.com/office/drawing/2014/main" id="{5AFE0A32-5074-EA3F-C69B-BC77290CA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7" r="12776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9BABC-FDA3-4E5F-96D0-F6752574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Benefits of Reverse for Purchase for Realtors?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1E90-D102-4E52-96F7-F71065A9F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549759" cy="4403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/>
              <a:t>Increased listings: </a:t>
            </a:r>
            <a:r>
              <a:rPr lang="en-US" dirty="0"/>
              <a:t>by showing seniors “how and why” they can/should sell their house AND “down-size” or “right-size” now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More Sales: </a:t>
            </a:r>
            <a:r>
              <a:rPr lang="en-US" dirty="0"/>
              <a:t>more listings means more sales, one for the house listed and one for the next house being purchased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Leveraged buying power:</a:t>
            </a:r>
            <a:r>
              <a:rPr lang="en-US" dirty="0"/>
              <a:t> 50% or less down equals higher purchase prices than 100% down option.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Increased Listings, More Sales, &amp; Leveraged buying power!!! = BOOM!!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509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06C7688EA7F479257BA878E736861" ma:contentTypeVersion="2" ma:contentTypeDescription="Create a new document." ma:contentTypeScope="" ma:versionID="57e79af3411d962bf4b8a2be3717c22a">
  <xsd:schema xmlns:xsd="http://www.w3.org/2001/XMLSchema" xmlns:xs="http://www.w3.org/2001/XMLSchema" xmlns:p="http://schemas.microsoft.com/office/2006/metadata/properties" xmlns:ns3="0ac317c3-fd5b-4cfb-bd68-93e0749b83ac" targetNamespace="http://schemas.microsoft.com/office/2006/metadata/properties" ma:root="true" ma:fieldsID="33b3954f59fa4d6dba996122b1bc3b9f" ns3:_="">
    <xsd:import namespace="0ac317c3-fd5b-4cfb-bd68-93e0749b83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317c3-fd5b-4cfb-bd68-93e0749b8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3A5BCD-4714-4284-8093-AEBD37B8D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317c3-fd5b-4cfb-bd68-93e0749b8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310BFA-E61B-4DC3-ACDC-388968A76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CC207-9576-40C4-8BA5-CB90E6204761}">
  <ds:schemaRefs>
    <ds:schemaRef ds:uri="http://www.w3.org/XML/1998/namespace"/>
    <ds:schemaRef ds:uri="http://schemas.microsoft.com/office/2006/documentManagement/types"/>
    <ds:schemaRef ds:uri="http://purl.org/dc/terms/"/>
    <ds:schemaRef ds:uri="0ac317c3-fd5b-4cfb-bd68-93e0749b83ac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17811</TotalTime>
  <Words>1161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Simple Reverse Purchase Product </vt:lpstr>
      <vt:lpstr>Overview:</vt:lpstr>
      <vt:lpstr>What is the Reverse Purchase Product?</vt:lpstr>
      <vt:lpstr>Reverse for Purchase – Real Life Example:</vt:lpstr>
      <vt:lpstr>Reverse for Purchase – Real Life Example:</vt:lpstr>
      <vt:lpstr>Reverse for Purchase – Real Life Example:</vt:lpstr>
      <vt:lpstr>How does the Reverse for Purchase work?</vt:lpstr>
      <vt:lpstr>How does the Reverse for Purchase work, cont…?</vt:lpstr>
      <vt:lpstr>Benefits of Reverse for Purchase for Realtors? </vt:lpstr>
      <vt:lpstr>Benefits of Reverse for Purchase for the borrower?</vt:lpstr>
      <vt:lpstr>Who’s a candidate?</vt:lpstr>
      <vt:lpstr>Any Questions???</vt:lpstr>
      <vt:lpstr>Who to call?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H4P (HECM for Purchase)</dc:title>
  <dc:creator>David Karcher</dc:creator>
  <cp:lastModifiedBy>Bob Garczewski</cp:lastModifiedBy>
  <cp:revision>33</cp:revision>
  <dcterms:created xsi:type="dcterms:W3CDTF">2019-07-24T17:40:03Z</dcterms:created>
  <dcterms:modified xsi:type="dcterms:W3CDTF">2024-01-04T17:04:08Z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0x01010068206C7688EA7F479257BA878E736861</vt:lpwstr>
  </property>
</Properties>
</file>